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54.xml" ContentType="application/vnd.openxmlformats-officedocument.presentationml.tags+xml"/>
  <Override PartName="/ppt/notesSlides/notesSlide2.xml" ContentType="application/vnd.openxmlformats-officedocument.presentationml.notesSlide+xml"/>
  <Override PartName="/ppt/tags/tag55.xml" ContentType="application/vnd.openxmlformats-officedocument.presentationml.tags+xml"/>
  <Override PartName="/ppt/notesSlides/notesSlide3.xml" ContentType="application/vnd.openxmlformats-officedocument.presentationml.notesSlide+xml"/>
  <Override PartName="/ppt/tags/tag56.xml" ContentType="application/vnd.openxmlformats-officedocument.presentationml.tags+xml"/>
  <Override PartName="/ppt/notesSlides/notesSlide4.xml" ContentType="application/vnd.openxmlformats-officedocument.presentationml.notesSlide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notesSlides/notesSlide6.xml" ContentType="application/vnd.openxmlformats-officedocument.presentationml.notesSlide+xml"/>
  <Override PartName="/ppt/tags/tag59.xml" ContentType="application/vnd.openxmlformats-officedocument.presentationml.tags+xml"/>
  <Override PartName="/ppt/notesSlides/notesSlide7.xml" ContentType="application/vnd.openxmlformats-officedocument.presentationml.notesSlide+xml"/>
  <Override PartName="/ppt/tags/tag60.xml" ContentType="application/vnd.openxmlformats-officedocument.presentationml.tags+xml"/>
  <Override PartName="/ppt/notesSlides/notesSlide8.xml" ContentType="application/vnd.openxmlformats-officedocument.presentationml.notesSlide+xml"/>
  <Override PartName="/ppt/tags/tag61.xml" ContentType="application/vnd.openxmlformats-officedocument.presentationml.tags+xml"/>
  <Override PartName="/ppt/notesSlides/notesSlide9.xml" ContentType="application/vnd.openxmlformats-officedocument.presentationml.notesSlide+xml"/>
  <Override PartName="/ppt/tags/tag62.xml" ContentType="application/vnd.openxmlformats-officedocument.presentationml.tags+xml"/>
  <Override PartName="/ppt/notesSlides/notesSlide10.xml" ContentType="application/vnd.openxmlformats-officedocument.presentationml.notesSlide+xml"/>
  <Override PartName="/ppt/tags/tag63.xml" ContentType="application/vnd.openxmlformats-officedocument.presentationml.tags+xml"/>
  <Override PartName="/ppt/notesSlides/notesSlide11.xml" ContentType="application/vnd.openxmlformats-officedocument.presentationml.notesSlide+xml"/>
  <Override PartName="/ppt/tags/tag64.xml" ContentType="application/vnd.openxmlformats-officedocument.presentationml.tags+xml"/>
  <Override PartName="/ppt/notesSlides/notesSlide12.xml" ContentType="application/vnd.openxmlformats-officedocument.presentationml.notesSlide+xml"/>
  <Override PartName="/ppt/tags/tag65.xml" ContentType="application/vnd.openxmlformats-officedocument.presentationml.tags+xml"/>
  <Override PartName="/ppt/notesSlides/notesSlide13.xml" ContentType="application/vnd.openxmlformats-officedocument.presentationml.notesSlide+xml"/>
  <Override PartName="/ppt/tags/tag66.xml" ContentType="application/vnd.openxmlformats-officedocument.presentationml.tags+xml"/>
  <Override PartName="/ppt/notesSlides/notesSlide14.xml" ContentType="application/vnd.openxmlformats-officedocument.presentationml.notesSlide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notesSlides/notesSlide16.xml" ContentType="application/vnd.openxmlformats-officedocument.presentationml.notesSlide+xml"/>
  <Override PartName="/ppt/tags/tag69.xml" ContentType="application/vnd.openxmlformats-officedocument.presentationml.tags+xml"/>
  <Override PartName="/ppt/notesSlides/notesSlide17.xml" ContentType="application/vnd.openxmlformats-officedocument.presentationml.notesSlide+xml"/>
  <Override PartName="/ppt/tags/tag70.xml" ContentType="application/vnd.openxmlformats-officedocument.presentationml.tags+xml"/>
  <Override PartName="/ppt/notesSlides/notesSlide18.xml" ContentType="application/vnd.openxmlformats-officedocument.presentationml.notesSlide+xml"/>
  <Override PartName="/ppt/tags/tag71.xml" ContentType="application/vnd.openxmlformats-officedocument.presentationml.tags+xml"/>
  <Override PartName="/ppt/notesSlides/notesSlide19.xml" ContentType="application/vnd.openxmlformats-officedocument.presentationml.notesSlide+xml"/>
  <Override PartName="/ppt/tags/tag72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7"/>
    <p:sldMasterId id="2147483679" r:id="rId8"/>
  </p:sldMasterIdLst>
  <p:notesMasterIdLst>
    <p:notesMasterId r:id="rId31"/>
  </p:notesMasterIdLst>
  <p:handoutMasterIdLst>
    <p:handoutMasterId r:id="rId32"/>
  </p:handoutMasterIdLst>
  <p:sldIdLst>
    <p:sldId id="402" r:id="rId9"/>
    <p:sldId id="334" r:id="rId10"/>
    <p:sldId id="367" r:id="rId11"/>
    <p:sldId id="398" r:id="rId12"/>
    <p:sldId id="380" r:id="rId13"/>
    <p:sldId id="368" r:id="rId14"/>
    <p:sldId id="382" r:id="rId15"/>
    <p:sldId id="383" r:id="rId16"/>
    <p:sldId id="384" r:id="rId17"/>
    <p:sldId id="385" r:id="rId18"/>
    <p:sldId id="386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7" r:id="rId28"/>
    <p:sldId id="378" r:id="rId29"/>
    <p:sldId id="293" r:id="rId30"/>
  </p:sldIdLst>
  <p:sldSz cx="9144000" cy="6858000" type="screen4x3"/>
  <p:notesSz cx="6794500" cy="9906000"/>
  <p:custDataLst>
    <p:tags r:id="rId3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D1E8FF"/>
    <a:srgbClr val="CDCDCD"/>
    <a:srgbClr val="85B3E1"/>
    <a:srgbClr val="337FCC"/>
    <a:srgbClr val="215283"/>
    <a:srgbClr val="FF7A00"/>
    <a:srgbClr val="D21900"/>
    <a:srgbClr val="009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51" autoAdjust="0"/>
  </p:normalViewPr>
  <p:slideViewPr>
    <p:cSldViewPr snapToObjects="1" showGuides="1">
      <p:cViewPr>
        <p:scale>
          <a:sx n="90" d="100"/>
          <a:sy n="90" d="100"/>
        </p:scale>
        <p:origin x="-612" y="-378"/>
      </p:cViewPr>
      <p:guideLst>
        <p:guide orient="horz" pos="1025"/>
        <p:guide orient="horz" pos="2454"/>
        <p:guide orient="horz" pos="3884"/>
        <p:guide orient="horz" pos="2159"/>
        <p:guide orient="horz" pos="817"/>
        <p:guide pos="2881"/>
        <p:guide pos="295"/>
        <p:guide pos="1440"/>
        <p:guide pos="4320"/>
        <p:guide pos="5466"/>
        <p:guide pos="2586"/>
        <p:guide pos="3174"/>
        <p:guide pos="4739"/>
      </p:guideLst>
    </p:cSldViewPr>
  </p:slideViewPr>
  <p:outlineViewPr>
    <p:cViewPr>
      <p:scale>
        <a:sx n="33" d="100"/>
        <a:sy n="33" d="100"/>
      </p:scale>
      <p:origin x="0" y="43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91" d="100"/>
          <a:sy n="91" d="100"/>
        </p:scale>
        <p:origin x="-3738" y="-12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ayer_Cross_RGB_1009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209854" y="133073"/>
            <a:ext cx="445880" cy="445161"/>
          </a:xfrm>
          <a:prstGeom prst="rect">
            <a:avLst/>
          </a:prstGeom>
          <a:noFill/>
        </p:spPr>
      </p:pic>
      <p:sp>
        <p:nvSpPr>
          <p:cNvPr id="7" name="Datumsplatzhalter 2"/>
          <p:cNvSpPr>
            <a:spLocks noGrp="1"/>
          </p:cNvSpPr>
          <p:nvPr>
            <p:ph type="dt" idx="1"/>
          </p:nvPr>
        </p:nvSpPr>
        <p:spPr bwMode="gray">
          <a:xfrm>
            <a:off x="154728" y="136515"/>
            <a:ext cx="2944283" cy="179626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65A1177A-73CE-4C05-BAF6-C96A12152D26}" type="datetimeFigureOut">
              <a:rPr lang="en-GB" smtClean="0"/>
              <a:pPr/>
              <a:t>12/04/2016</a:t>
            </a:fld>
            <a:endParaRPr lang="de-DE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2"/>
          </p:nvPr>
        </p:nvSpPr>
        <p:spPr bwMode="gray">
          <a:xfrm>
            <a:off x="154728" y="9581238"/>
            <a:ext cx="2944283" cy="17962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3"/>
          </p:nvPr>
        </p:nvSpPr>
        <p:spPr bwMode="gray">
          <a:xfrm>
            <a:off x="3711451" y="9581238"/>
            <a:ext cx="2944283" cy="17962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3988FA46-A572-434F-BE1D-6B4ED88124E8}" type="slidenum">
              <a:rPr lang="de-DE" smtClean="0"/>
              <a:pPr/>
              <a:t>‹N›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58998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ayer_Cross_RGB_1009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6209854" y="133073"/>
            <a:ext cx="445880" cy="445161"/>
          </a:xfrm>
          <a:prstGeom prst="rect">
            <a:avLst/>
          </a:prstGeom>
          <a:noFill/>
        </p:spPr>
      </p:pic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gray">
          <a:xfrm>
            <a:off x="154728" y="136515"/>
            <a:ext cx="2944283" cy="179626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65A1177A-73CE-4C05-BAF6-C96A12152D26}" type="datetimeFigureOut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gray">
          <a:xfrm>
            <a:off x="917146" y="4705350"/>
            <a:ext cx="4960208" cy="44577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smtClean="0"/>
              <a:t>Textmasterformat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gray">
          <a:xfrm>
            <a:off x="154728" y="9581238"/>
            <a:ext cx="2944283" cy="17962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gray">
          <a:xfrm>
            <a:off x="3711451" y="9581238"/>
            <a:ext cx="2944283" cy="17962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3988FA46-A572-434F-BE1D-6B4ED88124E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1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Aft>
        <a:spcPts val="300"/>
      </a:spcAft>
      <a:buClr>
        <a:schemeClr val="accent2"/>
      </a:buClr>
      <a:buFont typeface="Wingdings" pitchFamily="2" charset="2"/>
      <a:buNone/>
      <a:defRPr sz="1200" kern="1200">
        <a:solidFill>
          <a:schemeClr val="bg1"/>
        </a:solidFill>
        <a:latin typeface="+mn-lt"/>
        <a:ea typeface="+mn-ea"/>
        <a:cs typeface="+mn-cs"/>
      </a:defRPr>
    </a:lvl1pPr>
    <a:lvl2pPr marL="182563" indent="-182563" algn="l" defTabSz="914400" rtl="0" eaLnBrk="1" latinLnBrk="0" hangingPunct="1">
      <a:spcAft>
        <a:spcPts val="300"/>
      </a:spcAft>
      <a:buClr>
        <a:schemeClr val="accent2"/>
      </a:buClr>
      <a:buFont typeface="Wingdings" pitchFamily="2" charset="2"/>
      <a:buChar char="§"/>
      <a:defRPr sz="1200" kern="1200">
        <a:solidFill>
          <a:schemeClr val="bg1"/>
        </a:solidFill>
        <a:latin typeface="+mn-lt"/>
        <a:ea typeface="+mn-ea"/>
        <a:cs typeface="+mn-cs"/>
      </a:defRPr>
    </a:lvl2pPr>
    <a:lvl3pPr marL="352425" indent="-169863" algn="l" defTabSz="914400" rtl="0" eaLnBrk="1" latinLnBrk="0" hangingPunct="1">
      <a:spcAft>
        <a:spcPts val="300"/>
      </a:spcAft>
      <a:buClr>
        <a:schemeClr val="accent2"/>
      </a:buClr>
      <a:buFont typeface="Wingdings" pitchFamily="2" charset="2"/>
      <a:buChar char="§"/>
      <a:defRPr sz="1200" kern="1200">
        <a:solidFill>
          <a:schemeClr val="bg1"/>
        </a:solidFill>
        <a:latin typeface="+mn-lt"/>
        <a:ea typeface="+mn-ea"/>
        <a:cs typeface="+mn-cs"/>
      </a:defRPr>
    </a:lvl3pPr>
    <a:lvl4pPr marL="534988" indent="-182563" algn="l" defTabSz="914400" rtl="0" eaLnBrk="1" latinLnBrk="0" hangingPunct="1">
      <a:spcAft>
        <a:spcPts val="300"/>
      </a:spcAft>
      <a:buClr>
        <a:schemeClr val="accent2"/>
      </a:buClr>
      <a:buFont typeface="Wingdings" pitchFamily="2" charset="2"/>
      <a:buChar char="§"/>
      <a:defRPr sz="1200" kern="1200">
        <a:solidFill>
          <a:schemeClr val="bg1"/>
        </a:solidFill>
        <a:latin typeface="+mn-lt"/>
        <a:ea typeface="+mn-ea"/>
        <a:cs typeface="+mn-cs"/>
      </a:defRPr>
    </a:lvl4pPr>
    <a:lvl5pPr marL="719138" indent="-184150" algn="l" defTabSz="914400" rtl="0" eaLnBrk="1" latinLnBrk="0" hangingPunct="1">
      <a:spcAft>
        <a:spcPts val="300"/>
      </a:spcAft>
      <a:buClr>
        <a:schemeClr val="accent2"/>
      </a:buClr>
      <a:buFont typeface="Wingdings" pitchFamily="2" charset="2"/>
      <a:buChar char="§"/>
      <a:defRPr sz="1200" kern="1200">
        <a:solidFill>
          <a:schemeClr val="bg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99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66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288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slideMaster" Target="../slideMasters/slideMaster1.xml"/><Relationship Id="rId3" Type="http://schemas.openxmlformats.org/officeDocument/2006/relationships/tags" Target="../tags/tag14.xml"/><Relationship Id="rId21" Type="http://schemas.openxmlformats.org/officeDocument/2006/relationships/image" Target="../media/image3.jpg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oleObject" Target="../embeddings/oleObject2.bin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image" Target="../media/image5.jpg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image" Target="../media/image1.emf"/><Relationship Id="rId2" Type="http://schemas.openxmlformats.org/officeDocument/2006/relationships/tags" Target="../tags/tag29.xml"/><Relationship Id="rId16" Type="http://schemas.openxmlformats.org/officeDocument/2006/relationships/oleObject" Target="../embeddings/oleObject3.bin"/><Relationship Id="rId1" Type="http://schemas.openxmlformats.org/officeDocument/2006/relationships/vmlDrawing" Target="../drawings/vmlDrawing3.v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5" Type="http://schemas.openxmlformats.org/officeDocument/2006/relationships/tags" Target="../tags/tag32.xml"/><Relationship Id="rId15" Type="http://schemas.openxmlformats.org/officeDocument/2006/relationships/slideMaster" Target="../slideMasters/slideMaster1.xml"/><Relationship Id="rId10" Type="http://schemas.openxmlformats.org/officeDocument/2006/relationships/tags" Target="../tags/tag37.xml"/><Relationship Id="rId19" Type="http://schemas.openxmlformats.org/officeDocument/2006/relationships/image" Target="../media/image4.emf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image" Target="../media/image6.emf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1.emf"/><Relationship Id="rId2" Type="http://schemas.openxmlformats.org/officeDocument/2006/relationships/tags" Target="../tags/tag42.xml"/><Relationship Id="rId1" Type="http://schemas.openxmlformats.org/officeDocument/2006/relationships/vmlDrawing" Target="../drawings/vmlDrawing4.vml"/><Relationship Id="rId6" Type="http://schemas.openxmlformats.org/officeDocument/2006/relationships/tags" Target="../tags/tag46.xml"/><Relationship Id="rId11" Type="http://schemas.openxmlformats.org/officeDocument/2006/relationships/oleObject" Target="../embeddings/oleObject4.bin"/><Relationship Id="rId5" Type="http://schemas.openxmlformats.org/officeDocument/2006/relationships/tags" Target="../tags/tag4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image" Target="../media/image7.jp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51.xml"/><Relationship Id="rId7" Type="http://schemas.openxmlformats.org/officeDocument/2006/relationships/oleObject" Target="../embeddings/oleObject5.bin"/><Relationship Id="rId2" Type="http://schemas.openxmlformats.org/officeDocument/2006/relationships/tags" Target="../tags/tag50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9712872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Freeform 24"/>
          <p:cNvSpPr>
            <a:spLocks/>
          </p:cNvSpPr>
          <p:nvPr userDrawn="1">
            <p:custDataLst>
              <p:tags r:id="rId3"/>
            </p:custDataLst>
          </p:nvPr>
        </p:nvSpPr>
        <p:spPr bwMode="gray">
          <a:xfrm>
            <a:off x="570" y="1463811"/>
            <a:ext cx="9144448" cy="3876612"/>
          </a:xfrm>
          <a:custGeom>
            <a:avLst/>
            <a:gdLst/>
            <a:ahLst/>
            <a:cxnLst>
              <a:cxn ang="0">
                <a:pos x="6709" y="2360"/>
              </a:cxn>
              <a:cxn ang="0">
                <a:pos x="6709" y="0"/>
              </a:cxn>
              <a:cxn ang="0">
                <a:pos x="0" y="0"/>
              </a:cxn>
              <a:cxn ang="0">
                <a:pos x="0" y="7"/>
              </a:cxn>
              <a:cxn ang="0">
                <a:pos x="6701" y="7"/>
              </a:cxn>
              <a:cxn ang="0">
                <a:pos x="6701" y="2884"/>
              </a:cxn>
              <a:cxn ang="0">
                <a:pos x="6803" y="2884"/>
              </a:cxn>
              <a:cxn ang="0">
                <a:pos x="6803" y="2360"/>
              </a:cxn>
              <a:cxn ang="0">
                <a:pos x="6709" y="2360"/>
              </a:cxn>
              <a:cxn ang="0">
                <a:pos x="6709" y="2360"/>
              </a:cxn>
            </a:cxnLst>
            <a:rect l="0" t="0" r="r" b="b"/>
            <a:pathLst>
              <a:path w="6803" h="2884">
                <a:moveTo>
                  <a:pt x="6709" y="2360"/>
                </a:moveTo>
                <a:lnTo>
                  <a:pt x="6709" y="0"/>
                </a:lnTo>
                <a:lnTo>
                  <a:pt x="0" y="0"/>
                </a:lnTo>
                <a:lnTo>
                  <a:pt x="0" y="7"/>
                </a:lnTo>
                <a:lnTo>
                  <a:pt x="6701" y="7"/>
                </a:lnTo>
                <a:lnTo>
                  <a:pt x="6701" y="2884"/>
                </a:lnTo>
                <a:lnTo>
                  <a:pt x="6803" y="2884"/>
                </a:lnTo>
                <a:lnTo>
                  <a:pt x="6803" y="2360"/>
                </a:lnTo>
                <a:lnTo>
                  <a:pt x="6709" y="2360"/>
                </a:lnTo>
                <a:lnTo>
                  <a:pt x="6709" y="2360"/>
                </a:lnTo>
                <a:close/>
              </a:path>
            </a:pathLst>
          </a:custGeom>
          <a:solidFill>
            <a:srgbClr val="6BC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 bwMode="gray">
          <a:xfrm>
            <a:off x="878493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• Name of Presentation • July 10, 2011</a:t>
            </a:r>
            <a:endParaRPr lang="en-US" dirty="0"/>
          </a:p>
        </p:txBody>
      </p:sp>
      <p:sp>
        <p:nvSpPr>
          <p:cNvPr id="15" name="Foliennummernplatzhalter 3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 bwMode="gray">
          <a:xfrm>
            <a:off x="468313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Page </a:t>
            </a:r>
            <a:fld id="{87F334AE-4EAC-4C2D-A638-92A76F09FCC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" name="Rechteck 3"/>
          <p:cNvSpPr/>
          <p:nvPr userDrawn="1">
            <p:custDataLst>
              <p:tags r:id="rId6"/>
            </p:custDataLst>
          </p:nvPr>
        </p:nvSpPr>
        <p:spPr bwMode="gray">
          <a:xfrm>
            <a:off x="0" y="0"/>
            <a:ext cx="8677275" cy="327898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noProof="0" smtClean="0"/>
          </a:p>
        </p:txBody>
      </p:sp>
      <p:sp>
        <p:nvSpPr>
          <p:cNvPr id="13" name="Bildplatzhalter 9"/>
          <p:cNvSpPr>
            <a:spLocks noGrp="1"/>
          </p:cNvSpPr>
          <p:nvPr>
            <p:ph type="pic" sz="quarter" idx="14" hasCustomPrompt="1"/>
            <p:custDataLst>
              <p:tags r:id="rId7"/>
            </p:custDataLst>
          </p:nvPr>
        </p:nvSpPr>
        <p:spPr bwMode="gray">
          <a:xfrm>
            <a:off x="3022556" y="1"/>
            <a:ext cx="2962800" cy="3422649"/>
          </a:xfrm>
          <a:blipFill>
            <a:blip r:embed="rId21"/>
            <a:stretch>
              <a:fillRect/>
            </a:stretch>
          </a:blipFill>
          <a:ln w="19050">
            <a:noFill/>
          </a:ln>
        </p:spPr>
        <p:txBody>
          <a:bodyPr tIns="594000" anchor="t" anchorCtr="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GB" noProof="0" smtClean="0"/>
              <a:t>Insert picture here</a:t>
            </a:r>
            <a:endParaRPr lang="en-GB" noProof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5" hasCustomPrompt="1"/>
            <p:custDataLst>
              <p:tags r:id="rId8"/>
            </p:custDataLst>
          </p:nvPr>
        </p:nvSpPr>
        <p:spPr bwMode="gray">
          <a:xfrm>
            <a:off x="6045112" y="1"/>
            <a:ext cx="2962800" cy="3422649"/>
          </a:xfrm>
          <a:prstGeom prst="rect">
            <a:avLst/>
          </a:prstGeom>
          <a:blipFill>
            <a:blip r:embed="rId21"/>
            <a:stretch>
              <a:fillRect/>
            </a:stretch>
          </a:blipFill>
          <a:ln w="19050">
            <a:noFill/>
          </a:ln>
        </p:spPr>
        <p:txBody>
          <a:bodyPr vert="horz" lIns="0" tIns="594000" rIns="0" bIns="0" rtlCol="0" anchor="t" anchorCtr="0">
            <a:noAutofit/>
          </a:bodyPr>
          <a:lstStyle>
            <a:lvl1pPr algn="ctr">
              <a:defRPr lang="en-US" sz="1200" noProof="0" dirty="0">
                <a:solidFill>
                  <a:schemeClr val="bg2"/>
                </a:solidFill>
              </a:defRPr>
            </a:lvl1pPr>
          </a:lstStyle>
          <a:p>
            <a:pPr lvl="0" algn="ctr"/>
            <a:r>
              <a:rPr lang="en-GB" noProof="0" smtClean="0"/>
              <a:t>Insert picture here</a:t>
            </a:r>
            <a:endParaRPr lang="en-GB" noProof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  <p:custDataLst>
              <p:tags r:id="rId9"/>
            </p:custDataLst>
          </p:nvPr>
        </p:nvSpPr>
        <p:spPr bwMode="gray">
          <a:xfrm>
            <a:off x="0" y="1"/>
            <a:ext cx="2962800" cy="3422649"/>
          </a:xfrm>
          <a:blipFill>
            <a:blip r:embed="rId21"/>
            <a:stretch>
              <a:fillRect/>
            </a:stretch>
          </a:blipFill>
          <a:ln w="19050">
            <a:noFill/>
          </a:ln>
        </p:spPr>
        <p:txBody>
          <a:bodyPr tIns="594000" anchor="t" anchorCtr="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GB" noProof="0" smtClean="0"/>
              <a:t>Insert picture here</a:t>
            </a:r>
            <a:endParaRPr lang="en-GB" noProof="0"/>
          </a:p>
        </p:txBody>
      </p:sp>
      <p:pic>
        <p:nvPicPr>
          <p:cNvPr id="1027" name="Picture 3" descr="B_SFABL_Logo_Cent-1_RGB_101217"/>
          <p:cNvPicPr>
            <a:picLocks noChangeAspect="1" noChangeArrowheads="1"/>
          </p:cNvPicPr>
          <p:nvPr userDrawn="1"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71513" y="4122738"/>
            <a:ext cx="1943100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  <p:custDataLst>
              <p:tags r:id="rId11"/>
            </p:custDataLst>
          </p:nvPr>
        </p:nvSpPr>
        <p:spPr bwMode="gray">
          <a:xfrm>
            <a:off x="3384549" y="4978800"/>
            <a:ext cx="5292725" cy="453183"/>
          </a:xfrm>
        </p:spPr>
        <p:txBody>
          <a:bodyPr wrap="square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Subheadline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  <p:custDataLst>
              <p:tags r:id="rId12"/>
            </p:custDataLst>
          </p:nvPr>
        </p:nvSpPr>
        <p:spPr bwMode="gray">
          <a:xfrm>
            <a:off x="3384549" y="4500000"/>
            <a:ext cx="5292725" cy="443198"/>
          </a:xfrm>
        </p:spPr>
        <p:txBody>
          <a:bodyPr wrap="square">
            <a:sp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 dirty="0"/>
          </a:p>
        </p:txBody>
      </p:sp>
      <p:cxnSp>
        <p:nvCxnSpPr>
          <p:cNvPr id="21" name="Gerade Verbindung 20"/>
          <p:cNvCxnSpPr/>
          <p:nvPr userDrawn="1">
            <p:custDataLst>
              <p:tags r:id="rId13"/>
            </p:custDataLst>
          </p:nvPr>
        </p:nvCxnSpPr>
        <p:spPr bwMode="gray">
          <a:xfrm>
            <a:off x="3024188" y="4126707"/>
            <a:ext cx="0" cy="118745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6" hasCustomPrompt="1"/>
            <p:custDataLst>
              <p:tags r:id="rId14"/>
            </p:custDataLst>
          </p:nvPr>
        </p:nvSpPr>
        <p:spPr bwMode="gray">
          <a:xfrm>
            <a:off x="3384549" y="5926936"/>
            <a:ext cx="5292725" cy="235742"/>
          </a:xfrm>
        </p:spPr>
        <p:txBody>
          <a:bodyPr tIns="306000" anchor="b" anchorCtr="0"/>
          <a:lstStyle>
            <a:lvl1pPr>
              <a:defRPr sz="1200"/>
            </a:lvl1pPr>
          </a:lstStyle>
          <a:p>
            <a:pPr lvl="0"/>
            <a:r>
              <a:rPr lang="en-US" noProof="0" smtClean="0"/>
              <a:t>Date/Presenter/Version</a:t>
            </a:r>
            <a:endParaRPr lang="en-US" noProof="0"/>
          </a:p>
        </p:txBody>
      </p:sp>
      <p:sp>
        <p:nvSpPr>
          <p:cNvPr id="19" name="Rectangle 28"/>
          <p:cNvSpPr>
            <a:spLocks noChangeArrowheads="1"/>
          </p:cNvSpPr>
          <p:nvPr userDrawn="1">
            <p:custDataLst>
              <p:tags r:id="rId15"/>
            </p:custDataLst>
          </p:nvPr>
        </p:nvSpPr>
        <p:spPr bwMode="gray">
          <a:xfrm>
            <a:off x="9007912" y="0"/>
            <a:ext cx="10753" cy="1463811"/>
          </a:xfrm>
          <a:prstGeom prst="rect">
            <a:avLst/>
          </a:prstGeom>
          <a:solidFill>
            <a:srgbClr val="6BC2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7" name="Rectangle 41"/>
          <p:cNvSpPr>
            <a:spLocks noChangeArrowheads="1"/>
          </p:cNvSpPr>
          <p:nvPr userDrawn="1">
            <p:custDataLst>
              <p:tags r:id="rId16"/>
            </p:custDataLst>
          </p:nvPr>
        </p:nvSpPr>
        <p:spPr bwMode="gray">
          <a:xfrm>
            <a:off x="9017000" y="1463676"/>
            <a:ext cx="127000" cy="3178969"/>
          </a:xfrm>
          <a:custGeom>
            <a:avLst/>
            <a:gdLst>
              <a:gd name="connsiteX0" fmla="*/ 0 w 127000"/>
              <a:gd name="connsiteY0" fmla="*/ 0 h 3171825"/>
              <a:gd name="connsiteX1" fmla="*/ 127000 w 127000"/>
              <a:gd name="connsiteY1" fmla="*/ 0 h 3171825"/>
              <a:gd name="connsiteX2" fmla="*/ 127000 w 127000"/>
              <a:gd name="connsiteY2" fmla="*/ 3171825 h 3171825"/>
              <a:gd name="connsiteX3" fmla="*/ 0 w 127000"/>
              <a:gd name="connsiteY3" fmla="*/ 3171825 h 3171825"/>
              <a:gd name="connsiteX4" fmla="*/ 0 w 127000"/>
              <a:gd name="connsiteY4" fmla="*/ 0 h 3171825"/>
              <a:gd name="connsiteX0" fmla="*/ 0 w 127000"/>
              <a:gd name="connsiteY0" fmla="*/ 0 h 3178968"/>
              <a:gd name="connsiteX1" fmla="*/ 127000 w 127000"/>
              <a:gd name="connsiteY1" fmla="*/ 0 h 3178968"/>
              <a:gd name="connsiteX2" fmla="*/ 127000 w 127000"/>
              <a:gd name="connsiteY2" fmla="*/ 3171825 h 3178968"/>
              <a:gd name="connsiteX3" fmla="*/ 0 w 127000"/>
              <a:gd name="connsiteY3" fmla="*/ 3178968 h 3178968"/>
              <a:gd name="connsiteX4" fmla="*/ 0 w 127000"/>
              <a:gd name="connsiteY4" fmla="*/ 0 h 3178968"/>
              <a:gd name="connsiteX0" fmla="*/ 0 w 127000"/>
              <a:gd name="connsiteY0" fmla="*/ 0 h 3181350"/>
              <a:gd name="connsiteX1" fmla="*/ 127000 w 127000"/>
              <a:gd name="connsiteY1" fmla="*/ 0 h 3181350"/>
              <a:gd name="connsiteX2" fmla="*/ 127000 w 127000"/>
              <a:gd name="connsiteY2" fmla="*/ 3181350 h 3181350"/>
              <a:gd name="connsiteX3" fmla="*/ 0 w 127000"/>
              <a:gd name="connsiteY3" fmla="*/ 3178968 h 3181350"/>
              <a:gd name="connsiteX4" fmla="*/ 0 w 127000"/>
              <a:gd name="connsiteY4" fmla="*/ 0 h 3181350"/>
              <a:gd name="connsiteX0" fmla="*/ 0 w 127000"/>
              <a:gd name="connsiteY0" fmla="*/ 0 h 3178968"/>
              <a:gd name="connsiteX1" fmla="*/ 127000 w 127000"/>
              <a:gd name="connsiteY1" fmla="*/ 0 h 3178968"/>
              <a:gd name="connsiteX2" fmla="*/ 127000 w 127000"/>
              <a:gd name="connsiteY2" fmla="*/ 3174207 h 3178968"/>
              <a:gd name="connsiteX3" fmla="*/ 0 w 127000"/>
              <a:gd name="connsiteY3" fmla="*/ 3178968 h 3178968"/>
              <a:gd name="connsiteX4" fmla="*/ 0 w 127000"/>
              <a:gd name="connsiteY4" fmla="*/ 0 h 3178968"/>
              <a:gd name="connsiteX0" fmla="*/ 0 w 127000"/>
              <a:gd name="connsiteY0" fmla="*/ 0 h 3178969"/>
              <a:gd name="connsiteX1" fmla="*/ 127000 w 127000"/>
              <a:gd name="connsiteY1" fmla="*/ 0 h 3178969"/>
              <a:gd name="connsiteX2" fmla="*/ 124619 w 127000"/>
              <a:gd name="connsiteY2" fmla="*/ 3178969 h 3178969"/>
              <a:gd name="connsiteX3" fmla="*/ 0 w 127000"/>
              <a:gd name="connsiteY3" fmla="*/ 3178968 h 3178969"/>
              <a:gd name="connsiteX4" fmla="*/ 0 w 127000"/>
              <a:gd name="connsiteY4" fmla="*/ 0 h 31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" h="3178969">
                <a:moveTo>
                  <a:pt x="0" y="0"/>
                </a:moveTo>
                <a:lnTo>
                  <a:pt x="127000" y="0"/>
                </a:lnTo>
                <a:cubicBezTo>
                  <a:pt x="126206" y="1059656"/>
                  <a:pt x="125413" y="2119313"/>
                  <a:pt x="124619" y="3178969"/>
                </a:cubicBezTo>
                <a:lnTo>
                  <a:pt x="0" y="31789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 w="317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algn="ctr" defTabSz="914400" rtl="0" eaLnBrk="1" latinLnBrk="0" hangingPunct="1"/>
            <a:endParaRPr lang="en-US" sz="1800" kern="1200" noProof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25"/>
          <p:cNvSpPr>
            <a:spLocks/>
          </p:cNvSpPr>
          <p:nvPr userDrawn="1">
            <p:custDataLst>
              <p:tags r:id="rId17"/>
            </p:custDataLst>
          </p:nvPr>
        </p:nvSpPr>
        <p:spPr bwMode="gray">
          <a:xfrm>
            <a:off x="570" y="5331013"/>
            <a:ext cx="9144448" cy="1091473"/>
          </a:xfrm>
          <a:custGeom>
            <a:avLst/>
            <a:gdLst/>
            <a:ahLst/>
            <a:cxnLst>
              <a:cxn ang="0">
                <a:pos x="6803" y="0"/>
              </a:cxn>
              <a:cxn ang="0">
                <a:pos x="6701" y="0"/>
              </a:cxn>
              <a:cxn ang="0">
                <a:pos x="6701" y="805"/>
              </a:cxn>
              <a:cxn ang="0">
                <a:pos x="0" y="805"/>
              </a:cxn>
              <a:cxn ang="0">
                <a:pos x="0" y="812"/>
              </a:cxn>
              <a:cxn ang="0">
                <a:pos x="6709" y="812"/>
              </a:cxn>
              <a:cxn ang="0">
                <a:pos x="6709" y="522"/>
              </a:cxn>
              <a:cxn ang="0">
                <a:pos x="6803" y="522"/>
              </a:cxn>
              <a:cxn ang="0">
                <a:pos x="6803" y="0"/>
              </a:cxn>
              <a:cxn ang="0">
                <a:pos x="6803" y="0"/>
              </a:cxn>
            </a:cxnLst>
            <a:rect l="0" t="0" r="r" b="b"/>
            <a:pathLst>
              <a:path w="6803" h="812">
                <a:moveTo>
                  <a:pt x="6803" y="0"/>
                </a:moveTo>
                <a:lnTo>
                  <a:pt x="6701" y="0"/>
                </a:lnTo>
                <a:lnTo>
                  <a:pt x="6701" y="805"/>
                </a:lnTo>
                <a:lnTo>
                  <a:pt x="0" y="805"/>
                </a:lnTo>
                <a:lnTo>
                  <a:pt x="0" y="812"/>
                </a:lnTo>
                <a:lnTo>
                  <a:pt x="6709" y="812"/>
                </a:lnTo>
                <a:lnTo>
                  <a:pt x="6709" y="522"/>
                </a:lnTo>
                <a:lnTo>
                  <a:pt x="6803" y="522"/>
                </a:lnTo>
                <a:lnTo>
                  <a:pt x="6803" y="0"/>
                </a:lnTo>
                <a:lnTo>
                  <a:pt x="6803" y="0"/>
                </a:lnTo>
                <a:close/>
              </a:path>
            </a:pathLst>
          </a:custGeom>
          <a:solidFill>
            <a:srgbClr val="0090C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6339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74480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03931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36627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2988812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1801955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68334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62110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4334946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think-cell Slide" r:id="rId16" imgW="360" imgH="360" progId="TCLayout.ActiveDocument.1">
                  <p:embed/>
                </p:oleObj>
              </mc:Choice>
              <mc:Fallback>
                <p:oleObj name="think-cell Slide" r:id="rId1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1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9017000" y="1463676"/>
            <a:ext cx="127000" cy="3178969"/>
          </a:xfrm>
          <a:custGeom>
            <a:avLst/>
            <a:gdLst>
              <a:gd name="connsiteX0" fmla="*/ 0 w 127000"/>
              <a:gd name="connsiteY0" fmla="*/ 0 h 3171825"/>
              <a:gd name="connsiteX1" fmla="*/ 127000 w 127000"/>
              <a:gd name="connsiteY1" fmla="*/ 0 h 3171825"/>
              <a:gd name="connsiteX2" fmla="*/ 127000 w 127000"/>
              <a:gd name="connsiteY2" fmla="*/ 3171825 h 3171825"/>
              <a:gd name="connsiteX3" fmla="*/ 0 w 127000"/>
              <a:gd name="connsiteY3" fmla="*/ 3171825 h 3171825"/>
              <a:gd name="connsiteX4" fmla="*/ 0 w 127000"/>
              <a:gd name="connsiteY4" fmla="*/ 0 h 3171825"/>
              <a:gd name="connsiteX0" fmla="*/ 0 w 127000"/>
              <a:gd name="connsiteY0" fmla="*/ 0 h 3178968"/>
              <a:gd name="connsiteX1" fmla="*/ 127000 w 127000"/>
              <a:gd name="connsiteY1" fmla="*/ 0 h 3178968"/>
              <a:gd name="connsiteX2" fmla="*/ 127000 w 127000"/>
              <a:gd name="connsiteY2" fmla="*/ 3171825 h 3178968"/>
              <a:gd name="connsiteX3" fmla="*/ 0 w 127000"/>
              <a:gd name="connsiteY3" fmla="*/ 3178968 h 3178968"/>
              <a:gd name="connsiteX4" fmla="*/ 0 w 127000"/>
              <a:gd name="connsiteY4" fmla="*/ 0 h 3178968"/>
              <a:gd name="connsiteX0" fmla="*/ 0 w 127000"/>
              <a:gd name="connsiteY0" fmla="*/ 0 h 3181350"/>
              <a:gd name="connsiteX1" fmla="*/ 127000 w 127000"/>
              <a:gd name="connsiteY1" fmla="*/ 0 h 3181350"/>
              <a:gd name="connsiteX2" fmla="*/ 127000 w 127000"/>
              <a:gd name="connsiteY2" fmla="*/ 3181350 h 3181350"/>
              <a:gd name="connsiteX3" fmla="*/ 0 w 127000"/>
              <a:gd name="connsiteY3" fmla="*/ 3178968 h 3181350"/>
              <a:gd name="connsiteX4" fmla="*/ 0 w 127000"/>
              <a:gd name="connsiteY4" fmla="*/ 0 h 3181350"/>
              <a:gd name="connsiteX0" fmla="*/ 0 w 127000"/>
              <a:gd name="connsiteY0" fmla="*/ 0 h 3178968"/>
              <a:gd name="connsiteX1" fmla="*/ 127000 w 127000"/>
              <a:gd name="connsiteY1" fmla="*/ 0 h 3178968"/>
              <a:gd name="connsiteX2" fmla="*/ 127000 w 127000"/>
              <a:gd name="connsiteY2" fmla="*/ 3174207 h 3178968"/>
              <a:gd name="connsiteX3" fmla="*/ 0 w 127000"/>
              <a:gd name="connsiteY3" fmla="*/ 3178968 h 3178968"/>
              <a:gd name="connsiteX4" fmla="*/ 0 w 127000"/>
              <a:gd name="connsiteY4" fmla="*/ 0 h 3178968"/>
              <a:gd name="connsiteX0" fmla="*/ 0 w 127000"/>
              <a:gd name="connsiteY0" fmla="*/ 0 h 3178969"/>
              <a:gd name="connsiteX1" fmla="*/ 127000 w 127000"/>
              <a:gd name="connsiteY1" fmla="*/ 0 h 3178969"/>
              <a:gd name="connsiteX2" fmla="*/ 124619 w 127000"/>
              <a:gd name="connsiteY2" fmla="*/ 3178969 h 3178969"/>
              <a:gd name="connsiteX3" fmla="*/ 0 w 127000"/>
              <a:gd name="connsiteY3" fmla="*/ 3178968 h 3178969"/>
              <a:gd name="connsiteX4" fmla="*/ 0 w 127000"/>
              <a:gd name="connsiteY4" fmla="*/ 0 h 31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" h="3178969">
                <a:moveTo>
                  <a:pt x="0" y="0"/>
                </a:moveTo>
                <a:lnTo>
                  <a:pt x="127000" y="0"/>
                </a:lnTo>
                <a:cubicBezTo>
                  <a:pt x="126206" y="1059656"/>
                  <a:pt x="125413" y="2119313"/>
                  <a:pt x="124619" y="3178969"/>
                </a:cubicBezTo>
                <a:lnTo>
                  <a:pt x="0" y="31789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 w="317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algn="ctr" defTabSz="914400" rtl="0" eaLnBrk="1" latinLnBrk="0" hangingPunct="1"/>
            <a:endParaRPr lang="en-US" sz="1800" kern="1200" noProof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24"/>
          <p:cNvSpPr>
            <a:spLocks/>
          </p:cNvSpPr>
          <p:nvPr userDrawn="1">
            <p:custDataLst>
              <p:tags r:id="rId4"/>
            </p:custDataLst>
          </p:nvPr>
        </p:nvSpPr>
        <p:spPr bwMode="gray">
          <a:xfrm>
            <a:off x="570" y="1463811"/>
            <a:ext cx="9144448" cy="3876612"/>
          </a:xfrm>
          <a:custGeom>
            <a:avLst/>
            <a:gdLst/>
            <a:ahLst/>
            <a:cxnLst>
              <a:cxn ang="0">
                <a:pos x="6709" y="2360"/>
              </a:cxn>
              <a:cxn ang="0">
                <a:pos x="6709" y="0"/>
              </a:cxn>
              <a:cxn ang="0">
                <a:pos x="0" y="0"/>
              </a:cxn>
              <a:cxn ang="0">
                <a:pos x="0" y="7"/>
              </a:cxn>
              <a:cxn ang="0">
                <a:pos x="6701" y="7"/>
              </a:cxn>
              <a:cxn ang="0">
                <a:pos x="6701" y="2884"/>
              </a:cxn>
              <a:cxn ang="0">
                <a:pos x="6803" y="2884"/>
              </a:cxn>
              <a:cxn ang="0">
                <a:pos x="6803" y="2360"/>
              </a:cxn>
              <a:cxn ang="0">
                <a:pos x="6709" y="2360"/>
              </a:cxn>
              <a:cxn ang="0">
                <a:pos x="6709" y="2360"/>
              </a:cxn>
            </a:cxnLst>
            <a:rect l="0" t="0" r="r" b="b"/>
            <a:pathLst>
              <a:path w="6803" h="2884">
                <a:moveTo>
                  <a:pt x="6709" y="2360"/>
                </a:moveTo>
                <a:lnTo>
                  <a:pt x="6709" y="0"/>
                </a:lnTo>
                <a:lnTo>
                  <a:pt x="0" y="0"/>
                </a:lnTo>
                <a:lnTo>
                  <a:pt x="0" y="7"/>
                </a:lnTo>
                <a:lnTo>
                  <a:pt x="6701" y="7"/>
                </a:lnTo>
                <a:lnTo>
                  <a:pt x="6701" y="2884"/>
                </a:lnTo>
                <a:lnTo>
                  <a:pt x="6803" y="2884"/>
                </a:lnTo>
                <a:lnTo>
                  <a:pt x="6803" y="2360"/>
                </a:lnTo>
                <a:lnTo>
                  <a:pt x="6709" y="2360"/>
                </a:lnTo>
                <a:lnTo>
                  <a:pt x="6709" y="2360"/>
                </a:lnTo>
                <a:close/>
              </a:path>
            </a:pathLst>
          </a:custGeom>
          <a:solidFill>
            <a:srgbClr val="6BC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20" name="Freeform 25"/>
          <p:cNvSpPr>
            <a:spLocks/>
          </p:cNvSpPr>
          <p:nvPr userDrawn="1">
            <p:custDataLst>
              <p:tags r:id="rId5"/>
            </p:custDataLst>
          </p:nvPr>
        </p:nvSpPr>
        <p:spPr bwMode="gray">
          <a:xfrm>
            <a:off x="570" y="5331013"/>
            <a:ext cx="9144448" cy="1091473"/>
          </a:xfrm>
          <a:custGeom>
            <a:avLst/>
            <a:gdLst/>
            <a:ahLst/>
            <a:cxnLst>
              <a:cxn ang="0">
                <a:pos x="6803" y="0"/>
              </a:cxn>
              <a:cxn ang="0">
                <a:pos x="6701" y="0"/>
              </a:cxn>
              <a:cxn ang="0">
                <a:pos x="6701" y="805"/>
              </a:cxn>
              <a:cxn ang="0">
                <a:pos x="0" y="805"/>
              </a:cxn>
              <a:cxn ang="0">
                <a:pos x="0" y="812"/>
              </a:cxn>
              <a:cxn ang="0">
                <a:pos x="6709" y="812"/>
              </a:cxn>
              <a:cxn ang="0">
                <a:pos x="6709" y="522"/>
              </a:cxn>
              <a:cxn ang="0">
                <a:pos x="6803" y="522"/>
              </a:cxn>
              <a:cxn ang="0">
                <a:pos x="6803" y="0"/>
              </a:cxn>
              <a:cxn ang="0">
                <a:pos x="6803" y="0"/>
              </a:cxn>
            </a:cxnLst>
            <a:rect l="0" t="0" r="r" b="b"/>
            <a:pathLst>
              <a:path w="6803" h="812">
                <a:moveTo>
                  <a:pt x="6803" y="0"/>
                </a:moveTo>
                <a:lnTo>
                  <a:pt x="6701" y="0"/>
                </a:lnTo>
                <a:lnTo>
                  <a:pt x="6701" y="805"/>
                </a:lnTo>
                <a:lnTo>
                  <a:pt x="0" y="805"/>
                </a:lnTo>
                <a:lnTo>
                  <a:pt x="0" y="812"/>
                </a:lnTo>
                <a:lnTo>
                  <a:pt x="6709" y="812"/>
                </a:lnTo>
                <a:lnTo>
                  <a:pt x="6709" y="522"/>
                </a:lnTo>
                <a:lnTo>
                  <a:pt x="6803" y="522"/>
                </a:lnTo>
                <a:lnTo>
                  <a:pt x="6803" y="0"/>
                </a:lnTo>
                <a:lnTo>
                  <a:pt x="6803" y="0"/>
                </a:lnTo>
                <a:close/>
              </a:path>
            </a:pathLst>
          </a:custGeom>
          <a:solidFill>
            <a:srgbClr val="0090C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 bwMode="gray">
          <a:xfrm>
            <a:off x="878493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• Name of Presentation • July 10, 2011</a:t>
            </a:r>
            <a:endParaRPr lang="en-US" dirty="0"/>
          </a:p>
        </p:txBody>
      </p:sp>
      <p:sp>
        <p:nvSpPr>
          <p:cNvPr id="16" name="Foliennummernplatzhalter 3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 bwMode="gray">
          <a:xfrm>
            <a:off x="468313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Page </a:t>
            </a:r>
            <a:fld id="{87F334AE-4EAC-4C2D-A638-92A76F09FCC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5" hasCustomPrompt="1"/>
            <p:custDataLst>
              <p:tags r:id="rId8"/>
            </p:custDataLst>
          </p:nvPr>
        </p:nvSpPr>
        <p:spPr bwMode="gray">
          <a:xfrm>
            <a:off x="1555" y="1"/>
            <a:ext cx="9006357" cy="3422650"/>
          </a:xfrm>
          <a:prstGeom prst="rect">
            <a:avLst/>
          </a:prstGeom>
          <a:blipFill>
            <a:blip r:embed="rId18"/>
            <a:stretch>
              <a:fillRect/>
            </a:stretch>
          </a:blipFill>
          <a:ln w="19050">
            <a:noFill/>
          </a:ln>
        </p:spPr>
        <p:txBody>
          <a:bodyPr vert="horz" lIns="36000" tIns="594000" rIns="0" bIns="0" rtlCol="0" anchor="t" anchorCtr="0">
            <a:noAutofit/>
          </a:bodyPr>
          <a:lstStyle>
            <a:lvl1pPr algn="ctr">
              <a:defRPr lang="en-US" sz="1200" noProof="0" dirty="0">
                <a:solidFill>
                  <a:schemeClr val="bg2"/>
                </a:solidFill>
              </a:defRPr>
            </a:lvl1pPr>
          </a:lstStyle>
          <a:p>
            <a:pPr lvl="0" algn="ctr"/>
            <a:r>
              <a:rPr lang="en-GB" noProof="0" smtClean="0"/>
              <a:t>Insert picture here</a:t>
            </a:r>
            <a:endParaRPr lang="en-GB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  <p:custDataLst>
              <p:tags r:id="rId9"/>
            </p:custDataLst>
          </p:nvPr>
        </p:nvSpPr>
        <p:spPr bwMode="gray">
          <a:xfrm>
            <a:off x="3384549" y="4978800"/>
            <a:ext cx="5292725" cy="453183"/>
          </a:xfrm>
        </p:spPr>
        <p:txBody>
          <a:bodyPr wrap="square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Subheadline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  <p:custDataLst>
              <p:tags r:id="rId10"/>
            </p:custDataLst>
          </p:nvPr>
        </p:nvSpPr>
        <p:spPr bwMode="gray">
          <a:xfrm>
            <a:off x="3384549" y="4500000"/>
            <a:ext cx="5292725" cy="443198"/>
          </a:xfrm>
        </p:spPr>
        <p:txBody>
          <a:bodyPr wrap="square">
            <a:sp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 dirty="0"/>
          </a:p>
        </p:txBody>
      </p:sp>
      <p:cxnSp>
        <p:nvCxnSpPr>
          <p:cNvPr id="21" name="Gerade Verbindung 20"/>
          <p:cNvCxnSpPr/>
          <p:nvPr userDrawn="1">
            <p:custDataLst>
              <p:tags r:id="rId11"/>
            </p:custDataLst>
          </p:nvPr>
        </p:nvCxnSpPr>
        <p:spPr bwMode="gray">
          <a:xfrm>
            <a:off x="3024188" y="4125913"/>
            <a:ext cx="0" cy="118745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7"/>
          <p:cNvSpPr>
            <a:spLocks noGrp="1"/>
          </p:cNvSpPr>
          <p:nvPr>
            <p:ph type="body" sz="quarter" idx="16" hasCustomPrompt="1"/>
            <p:custDataLst>
              <p:tags r:id="rId12"/>
            </p:custDataLst>
          </p:nvPr>
        </p:nvSpPr>
        <p:spPr bwMode="gray">
          <a:xfrm>
            <a:off x="3384549" y="5927733"/>
            <a:ext cx="5292725" cy="235742"/>
          </a:xfrm>
        </p:spPr>
        <p:txBody>
          <a:bodyPr tIns="306000" anchor="b" anchorCtr="0"/>
          <a:lstStyle>
            <a:lvl1pPr>
              <a:defRPr sz="1200"/>
            </a:lvl1pPr>
          </a:lstStyle>
          <a:p>
            <a:pPr lvl="0"/>
            <a:r>
              <a:rPr lang="en-US" noProof="0" smtClean="0"/>
              <a:t>Date/Presenter/Version</a:t>
            </a:r>
            <a:endParaRPr lang="en-US" noProof="0"/>
          </a:p>
        </p:txBody>
      </p:sp>
      <p:sp>
        <p:nvSpPr>
          <p:cNvPr id="15" name="Rectangle 28"/>
          <p:cNvSpPr>
            <a:spLocks noChangeArrowheads="1"/>
          </p:cNvSpPr>
          <p:nvPr userDrawn="1">
            <p:custDataLst>
              <p:tags r:id="rId13"/>
            </p:custDataLst>
          </p:nvPr>
        </p:nvSpPr>
        <p:spPr bwMode="gray">
          <a:xfrm>
            <a:off x="9007912" y="0"/>
            <a:ext cx="10753" cy="1463811"/>
          </a:xfrm>
          <a:prstGeom prst="rect">
            <a:avLst/>
          </a:prstGeom>
          <a:solidFill>
            <a:srgbClr val="6BC2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pic>
        <p:nvPicPr>
          <p:cNvPr id="11" name="Picture 3" descr="B_SFABL_Logo_Cent-1_RGB_101217"/>
          <p:cNvPicPr>
            <a:picLocks noChangeAspect="1" noChangeArrowheads="1"/>
          </p:cNvPicPr>
          <p:nvPr userDrawn="1">
            <p:custDataLst>
              <p:tags r:id="rId1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671513" y="4122738"/>
            <a:ext cx="1943100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0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46360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think-cell Slide" r:id="rId11" imgW="360" imgH="360" progId="TCLayout.ActiveDocument.1">
                  <p:embed/>
                </p:oleObj>
              </mc:Choice>
              <mc:Fallback>
                <p:oleObj name="think-cell Slide" r:id="rId11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ußzeilenplatzhalter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 bwMode="gray">
          <a:xfrm>
            <a:off x="878493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• Name of Presentation • July 10, 2011</a:t>
            </a:r>
            <a:endParaRPr lang="en-US" dirty="0"/>
          </a:p>
        </p:txBody>
      </p:sp>
      <p:sp>
        <p:nvSpPr>
          <p:cNvPr id="10" name="Foliennummernplatzhalter 3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 bwMode="gray">
          <a:xfrm>
            <a:off x="468313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Page </a:t>
            </a:r>
            <a:fld id="{87F334AE-4EAC-4C2D-A638-92A76F09FCC4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2" name="Gerade Verbindung 11"/>
          <p:cNvCxnSpPr/>
          <p:nvPr userDrawn="1">
            <p:custDataLst>
              <p:tags r:id="rId5"/>
            </p:custDataLst>
          </p:nvPr>
        </p:nvCxnSpPr>
        <p:spPr bwMode="gray">
          <a:xfrm>
            <a:off x="2279651" y="3054546"/>
            <a:ext cx="0" cy="2182775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 bwMode="gray">
          <a:xfrm>
            <a:off x="468313" y="3009900"/>
            <a:ext cx="1811337" cy="2227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Agenda/</a:t>
            </a:r>
            <a:br>
              <a:rPr lang="en-US" noProof="0" smtClean="0"/>
            </a:br>
            <a:r>
              <a:rPr lang="en-US" noProof="0" smtClean="0"/>
              <a:t>Content</a:t>
            </a:r>
            <a:endParaRPr lang="en-US" noProof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 bwMode="gray">
          <a:xfrm>
            <a:off x="2284413" y="3009900"/>
            <a:ext cx="6391275" cy="2227421"/>
          </a:xfrm>
        </p:spPr>
        <p:txBody>
          <a:bodyPr lIns="288000"/>
          <a:lstStyle>
            <a:lvl1pPr marL="357188" indent="-357188">
              <a:buSzPct val="100000"/>
              <a:buFontTx/>
              <a:buBlip>
                <a:blip r:embed="rId13"/>
              </a:buBlip>
              <a:defRPr/>
            </a:lvl1pPr>
          </a:lstStyle>
          <a:p>
            <a:pPr lvl="0"/>
            <a:r>
              <a:rPr lang="en-US" noProof="0" smtClean="0"/>
              <a:t>Topic 1</a:t>
            </a:r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5" hasCustomPrompt="1"/>
            <p:custDataLst>
              <p:tags r:id="rId8"/>
            </p:custDataLst>
          </p:nvPr>
        </p:nvSpPr>
        <p:spPr bwMode="gray">
          <a:xfrm>
            <a:off x="0" y="-1"/>
            <a:ext cx="9007912" cy="2309813"/>
          </a:xfrm>
          <a:blipFill>
            <a:blip r:embed="rId14"/>
            <a:stretch>
              <a:fillRect/>
            </a:stretch>
          </a:blipFill>
        </p:spPr>
        <p:txBody>
          <a:bodyPr tIns="59400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GB" noProof="0" smtClean="0"/>
              <a:t>Insert picture here</a:t>
            </a:r>
            <a:endParaRPr lang="en-GB" noProof="0"/>
          </a:p>
        </p:txBody>
      </p:sp>
      <p:sp>
        <p:nvSpPr>
          <p:cNvPr id="14" name="Rectangle 28"/>
          <p:cNvSpPr>
            <a:spLocks noChangeArrowheads="1"/>
          </p:cNvSpPr>
          <p:nvPr userDrawn="1">
            <p:custDataLst>
              <p:tags r:id="rId9"/>
            </p:custDataLst>
          </p:nvPr>
        </p:nvSpPr>
        <p:spPr bwMode="gray">
          <a:xfrm>
            <a:off x="9007912" y="0"/>
            <a:ext cx="10753" cy="1463811"/>
          </a:xfrm>
          <a:prstGeom prst="rect">
            <a:avLst/>
          </a:prstGeom>
          <a:solidFill>
            <a:srgbClr val="6BC2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561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031023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ußzeilenplatzhalter 4"/>
          <p:cNvSpPr>
            <a:spLocks noGrp="1"/>
          </p:cNvSpPr>
          <p:nvPr>
            <p:ph type="ftr" sz="quarter" idx="3"/>
            <p:custDataLst>
              <p:tags r:id="rId3"/>
            </p:custDataLst>
          </p:nvPr>
        </p:nvSpPr>
        <p:spPr bwMode="gray">
          <a:xfrm>
            <a:off x="878493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• Name of Presentation • July 10, 2011</a:t>
            </a:r>
            <a:endParaRPr lang="en-US" dirty="0"/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  <p:custDataLst>
              <p:tags r:id="rId4"/>
            </p:custDataLst>
          </p:nvPr>
        </p:nvSpPr>
        <p:spPr bwMode="gray">
          <a:xfrm>
            <a:off x="468313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Page </a:t>
            </a:r>
            <a:fld id="{87F334AE-4EAC-4C2D-A638-92A76F09FCC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 bwMode="gray">
          <a:xfrm>
            <a:off x="468314" y="0"/>
            <a:ext cx="7056437" cy="9810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865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7787B5"/>
                </a:solidFill>
              </a:rPr>
              <a:t>Page </a:t>
            </a:r>
            <a:fld id="{2993455C-D467-4BDE-AB14-6FB70422A6A8}" type="slidenum">
              <a:rPr lang="en-US" smtClean="0">
                <a:solidFill>
                  <a:srgbClr val="7787B5"/>
                </a:solidFill>
              </a:rPr>
              <a:pPr/>
              <a:t>‹N›</a:t>
            </a:fld>
            <a:endParaRPr lang="en-US" dirty="0">
              <a:solidFill>
                <a:srgbClr val="7787B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87B5"/>
                </a:solidFill>
              </a:rPr>
              <a:t>• Name of presentation • February 9, 2011</a:t>
            </a:r>
            <a:endParaRPr lang="en-US" dirty="0">
              <a:solidFill>
                <a:srgbClr val="7787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3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4143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025795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7534305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04032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tags" Target="../tags/tag7.xml"/><Relationship Id="rId18" Type="http://schemas.openxmlformats.org/officeDocument/2006/relationships/tags" Target="../tags/tag1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17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0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9.xml"/><Relationship Id="rId10" Type="http://schemas.openxmlformats.org/officeDocument/2006/relationships/tags" Target="../tags/tag4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tags" Target="../tags/tag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Object 34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04961187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think-cell Slide" r:id="rId19" imgW="360" imgH="360" progId="TCLayout.ActiveDocument.1">
                  <p:embed/>
                </p:oleObj>
              </mc:Choice>
              <mc:Fallback>
                <p:oleObj name="think-cell Slide" r:id="rId19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Fußzeilenplatzhalter 4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 bwMode="gray">
          <a:xfrm>
            <a:off x="878493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• Name of Presentation • July 10, 2011</a:t>
            </a:r>
            <a:endParaRPr lang="en-US" dirty="0"/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 bwMode="gray">
          <a:xfrm>
            <a:off x="468313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Page </a:t>
            </a:r>
            <a:fld id="{87F334AE-4EAC-4C2D-A638-92A76F09FCC4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10" name="Picture 5" descr="Bayer_Cross_RGB_100917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7730331" y="250825"/>
            <a:ext cx="949325" cy="94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gray">
          <a:xfrm>
            <a:off x="468314" y="0"/>
            <a:ext cx="7056437" cy="9810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gray">
          <a:xfrm>
            <a:off x="468313" y="1627188"/>
            <a:ext cx="8207374" cy="4530725"/>
          </a:xfrm>
          <a:prstGeom prst="rect">
            <a:avLst/>
          </a:prstGeom>
        </p:spPr>
        <p:txBody>
          <a:bodyPr vert="horz" wrap="square" lIns="0" tIns="72000" rIns="0" bIns="72000" rtlCol="0">
            <a:noAutofit/>
          </a:bodyPr>
          <a:lstStyle/>
          <a:p>
            <a:pPr lvl="0"/>
            <a:r>
              <a:rPr lang="en-US" noProof="0" smtClean="0"/>
              <a:t>Text in Arial Regular 18pt</a:t>
            </a:r>
          </a:p>
          <a:p>
            <a:pPr lvl="1"/>
            <a:r>
              <a:rPr lang="en-US" noProof="0" smtClean="0"/>
              <a:t>First level</a:t>
            </a:r>
          </a:p>
          <a:p>
            <a:pPr lvl="2"/>
            <a:r>
              <a:rPr lang="en-US" noProof="0" smtClean="0"/>
              <a:t>Second level</a:t>
            </a:r>
          </a:p>
          <a:p>
            <a:pPr lvl="3"/>
            <a:r>
              <a:rPr lang="en-US" noProof="0" smtClean="0"/>
              <a:t>Third level</a:t>
            </a:r>
          </a:p>
          <a:p>
            <a:pPr lvl="4"/>
            <a:r>
              <a:rPr lang="en-US" noProof="0" smtClean="0"/>
              <a:t>Fourth level</a:t>
            </a:r>
            <a:endParaRPr lang="en-US" noProof="0" dirty="0"/>
          </a:p>
        </p:txBody>
      </p:sp>
      <p:sp>
        <p:nvSpPr>
          <p:cNvPr id="13" name="Freeform 40"/>
          <p:cNvSpPr>
            <a:spLocks/>
          </p:cNvSpPr>
          <p:nvPr>
            <p:custDataLst>
              <p:tags r:id="rId14"/>
            </p:custDataLst>
          </p:nvPr>
        </p:nvSpPr>
        <p:spPr bwMode="gray">
          <a:xfrm>
            <a:off x="1588" y="6027712"/>
            <a:ext cx="9142412" cy="830288"/>
          </a:xfrm>
          <a:custGeom>
            <a:avLst/>
            <a:gdLst>
              <a:gd name="connsiteX0" fmla="*/ 10000 w 10000"/>
              <a:gd name="connsiteY0" fmla="*/ 10000 h 10000"/>
              <a:gd name="connsiteX1" fmla="*/ 10000 w 10000"/>
              <a:gd name="connsiteY1" fmla="*/ 0 h 10000"/>
              <a:gd name="connsiteX2" fmla="*/ 9861 w 10000"/>
              <a:gd name="connsiteY2" fmla="*/ 0 h 10000"/>
              <a:gd name="connsiteX3" fmla="*/ 9856 w 10000"/>
              <a:gd name="connsiteY3" fmla="*/ 4673 h 10000"/>
              <a:gd name="connsiteX4" fmla="*/ 0 w 10000"/>
              <a:gd name="connsiteY4" fmla="*/ 4731 h 10000"/>
              <a:gd name="connsiteX5" fmla="*/ 0 w 10000"/>
              <a:gd name="connsiteY5" fmla="*/ 10000 h 10000"/>
              <a:gd name="connsiteX6" fmla="*/ 10000 w 10000"/>
              <a:gd name="connsiteY6" fmla="*/ 10000 h 10000"/>
              <a:gd name="connsiteX0" fmla="*/ 10000 w 10000"/>
              <a:gd name="connsiteY0" fmla="*/ 10000 h 10000"/>
              <a:gd name="connsiteX1" fmla="*/ 10000 w 10000"/>
              <a:gd name="connsiteY1" fmla="*/ 0 h 10000"/>
              <a:gd name="connsiteX2" fmla="*/ 9856 w 10000"/>
              <a:gd name="connsiteY2" fmla="*/ 29 h 10000"/>
              <a:gd name="connsiteX3" fmla="*/ 9856 w 10000"/>
              <a:gd name="connsiteY3" fmla="*/ 4673 h 10000"/>
              <a:gd name="connsiteX4" fmla="*/ 0 w 10000"/>
              <a:gd name="connsiteY4" fmla="*/ 4731 h 10000"/>
              <a:gd name="connsiteX5" fmla="*/ 0 w 10000"/>
              <a:gd name="connsiteY5" fmla="*/ 10000 h 10000"/>
              <a:gd name="connsiteX6" fmla="*/ 10000 w 10000"/>
              <a:gd name="connsiteY6" fmla="*/ 10000 h 10000"/>
              <a:gd name="connsiteX0" fmla="*/ 10000 w 10000"/>
              <a:gd name="connsiteY0" fmla="*/ 10058 h 10058"/>
              <a:gd name="connsiteX1" fmla="*/ 10000 w 10000"/>
              <a:gd name="connsiteY1" fmla="*/ 58 h 10058"/>
              <a:gd name="connsiteX2" fmla="*/ 9856 w 10000"/>
              <a:gd name="connsiteY2" fmla="*/ 0 h 10058"/>
              <a:gd name="connsiteX3" fmla="*/ 9856 w 10000"/>
              <a:gd name="connsiteY3" fmla="*/ 4731 h 10058"/>
              <a:gd name="connsiteX4" fmla="*/ 0 w 10000"/>
              <a:gd name="connsiteY4" fmla="*/ 4789 h 10058"/>
              <a:gd name="connsiteX5" fmla="*/ 0 w 10000"/>
              <a:gd name="connsiteY5" fmla="*/ 10058 h 10058"/>
              <a:gd name="connsiteX6" fmla="*/ 10000 w 10000"/>
              <a:gd name="connsiteY6" fmla="*/ 10058 h 10058"/>
              <a:gd name="connsiteX0" fmla="*/ 10000 w 10000"/>
              <a:gd name="connsiteY0" fmla="*/ 10087 h 10087"/>
              <a:gd name="connsiteX1" fmla="*/ 10000 w 10000"/>
              <a:gd name="connsiteY1" fmla="*/ 0 h 10087"/>
              <a:gd name="connsiteX2" fmla="*/ 9856 w 10000"/>
              <a:gd name="connsiteY2" fmla="*/ 29 h 10087"/>
              <a:gd name="connsiteX3" fmla="*/ 9856 w 10000"/>
              <a:gd name="connsiteY3" fmla="*/ 4760 h 10087"/>
              <a:gd name="connsiteX4" fmla="*/ 0 w 10000"/>
              <a:gd name="connsiteY4" fmla="*/ 4818 h 10087"/>
              <a:gd name="connsiteX5" fmla="*/ 0 w 10000"/>
              <a:gd name="connsiteY5" fmla="*/ 10087 h 10087"/>
              <a:gd name="connsiteX6" fmla="*/ 10000 w 10000"/>
              <a:gd name="connsiteY6" fmla="*/ 10087 h 10087"/>
              <a:gd name="connsiteX0" fmla="*/ 10000 w 10000"/>
              <a:gd name="connsiteY0" fmla="*/ 10058 h 10058"/>
              <a:gd name="connsiteX1" fmla="*/ 10000 w 10000"/>
              <a:gd name="connsiteY1" fmla="*/ 29 h 10058"/>
              <a:gd name="connsiteX2" fmla="*/ 9856 w 10000"/>
              <a:gd name="connsiteY2" fmla="*/ 0 h 10058"/>
              <a:gd name="connsiteX3" fmla="*/ 9856 w 10000"/>
              <a:gd name="connsiteY3" fmla="*/ 4731 h 10058"/>
              <a:gd name="connsiteX4" fmla="*/ 0 w 10000"/>
              <a:gd name="connsiteY4" fmla="*/ 4789 h 10058"/>
              <a:gd name="connsiteX5" fmla="*/ 0 w 10000"/>
              <a:gd name="connsiteY5" fmla="*/ 10058 h 10058"/>
              <a:gd name="connsiteX6" fmla="*/ 10000 w 10000"/>
              <a:gd name="connsiteY6" fmla="*/ 10058 h 10058"/>
              <a:gd name="connsiteX0" fmla="*/ 10000 w 10000"/>
              <a:gd name="connsiteY0" fmla="*/ 10058 h 10058"/>
              <a:gd name="connsiteX1" fmla="*/ 10000 w 10000"/>
              <a:gd name="connsiteY1" fmla="*/ 29 h 10058"/>
              <a:gd name="connsiteX2" fmla="*/ 9856 w 10000"/>
              <a:gd name="connsiteY2" fmla="*/ 0 h 10058"/>
              <a:gd name="connsiteX3" fmla="*/ 9856 w 10000"/>
              <a:gd name="connsiteY3" fmla="*/ 4731 h 10058"/>
              <a:gd name="connsiteX4" fmla="*/ 0 w 10000"/>
              <a:gd name="connsiteY4" fmla="*/ 4731 h 10058"/>
              <a:gd name="connsiteX5" fmla="*/ 0 w 10000"/>
              <a:gd name="connsiteY5" fmla="*/ 10058 h 10058"/>
              <a:gd name="connsiteX6" fmla="*/ 10000 w 10000"/>
              <a:gd name="connsiteY6" fmla="*/ 10058 h 10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58">
                <a:moveTo>
                  <a:pt x="10000" y="10058"/>
                </a:moveTo>
                <a:lnTo>
                  <a:pt x="10000" y="29"/>
                </a:lnTo>
                <a:lnTo>
                  <a:pt x="9856" y="0"/>
                </a:lnTo>
                <a:cubicBezTo>
                  <a:pt x="9854" y="1558"/>
                  <a:pt x="9858" y="3173"/>
                  <a:pt x="9856" y="4731"/>
                </a:cubicBezTo>
                <a:lnTo>
                  <a:pt x="0" y="4731"/>
                </a:lnTo>
                <a:lnTo>
                  <a:pt x="0" y="10058"/>
                </a:lnTo>
                <a:lnTo>
                  <a:pt x="10000" y="10058"/>
                </a:ln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0"/>
          </a:gradFill>
          <a:ln w="317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algn="ctr" defTabSz="914400" rtl="0" eaLnBrk="1" latinLnBrk="0" hangingPunct="1"/>
            <a:endParaRPr lang="en-US" sz="1800" kern="1200" noProof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Rectangle 41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9017000" y="1463676"/>
            <a:ext cx="127000" cy="3178969"/>
          </a:xfrm>
          <a:custGeom>
            <a:avLst/>
            <a:gdLst>
              <a:gd name="connsiteX0" fmla="*/ 0 w 127000"/>
              <a:gd name="connsiteY0" fmla="*/ 0 h 3171825"/>
              <a:gd name="connsiteX1" fmla="*/ 127000 w 127000"/>
              <a:gd name="connsiteY1" fmla="*/ 0 h 3171825"/>
              <a:gd name="connsiteX2" fmla="*/ 127000 w 127000"/>
              <a:gd name="connsiteY2" fmla="*/ 3171825 h 3171825"/>
              <a:gd name="connsiteX3" fmla="*/ 0 w 127000"/>
              <a:gd name="connsiteY3" fmla="*/ 3171825 h 3171825"/>
              <a:gd name="connsiteX4" fmla="*/ 0 w 127000"/>
              <a:gd name="connsiteY4" fmla="*/ 0 h 3171825"/>
              <a:gd name="connsiteX0" fmla="*/ 0 w 127000"/>
              <a:gd name="connsiteY0" fmla="*/ 0 h 3178968"/>
              <a:gd name="connsiteX1" fmla="*/ 127000 w 127000"/>
              <a:gd name="connsiteY1" fmla="*/ 0 h 3178968"/>
              <a:gd name="connsiteX2" fmla="*/ 127000 w 127000"/>
              <a:gd name="connsiteY2" fmla="*/ 3171825 h 3178968"/>
              <a:gd name="connsiteX3" fmla="*/ 0 w 127000"/>
              <a:gd name="connsiteY3" fmla="*/ 3178968 h 3178968"/>
              <a:gd name="connsiteX4" fmla="*/ 0 w 127000"/>
              <a:gd name="connsiteY4" fmla="*/ 0 h 3178968"/>
              <a:gd name="connsiteX0" fmla="*/ 0 w 127000"/>
              <a:gd name="connsiteY0" fmla="*/ 0 h 3181350"/>
              <a:gd name="connsiteX1" fmla="*/ 127000 w 127000"/>
              <a:gd name="connsiteY1" fmla="*/ 0 h 3181350"/>
              <a:gd name="connsiteX2" fmla="*/ 127000 w 127000"/>
              <a:gd name="connsiteY2" fmla="*/ 3181350 h 3181350"/>
              <a:gd name="connsiteX3" fmla="*/ 0 w 127000"/>
              <a:gd name="connsiteY3" fmla="*/ 3178968 h 3181350"/>
              <a:gd name="connsiteX4" fmla="*/ 0 w 127000"/>
              <a:gd name="connsiteY4" fmla="*/ 0 h 3181350"/>
              <a:gd name="connsiteX0" fmla="*/ 0 w 127000"/>
              <a:gd name="connsiteY0" fmla="*/ 0 h 3178968"/>
              <a:gd name="connsiteX1" fmla="*/ 127000 w 127000"/>
              <a:gd name="connsiteY1" fmla="*/ 0 h 3178968"/>
              <a:gd name="connsiteX2" fmla="*/ 127000 w 127000"/>
              <a:gd name="connsiteY2" fmla="*/ 3174207 h 3178968"/>
              <a:gd name="connsiteX3" fmla="*/ 0 w 127000"/>
              <a:gd name="connsiteY3" fmla="*/ 3178968 h 3178968"/>
              <a:gd name="connsiteX4" fmla="*/ 0 w 127000"/>
              <a:gd name="connsiteY4" fmla="*/ 0 h 3178968"/>
              <a:gd name="connsiteX0" fmla="*/ 0 w 127000"/>
              <a:gd name="connsiteY0" fmla="*/ 0 h 3178969"/>
              <a:gd name="connsiteX1" fmla="*/ 127000 w 127000"/>
              <a:gd name="connsiteY1" fmla="*/ 0 h 3178969"/>
              <a:gd name="connsiteX2" fmla="*/ 124619 w 127000"/>
              <a:gd name="connsiteY2" fmla="*/ 3178969 h 3178969"/>
              <a:gd name="connsiteX3" fmla="*/ 0 w 127000"/>
              <a:gd name="connsiteY3" fmla="*/ 3178968 h 3178969"/>
              <a:gd name="connsiteX4" fmla="*/ 0 w 127000"/>
              <a:gd name="connsiteY4" fmla="*/ 0 h 317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00" h="3178969">
                <a:moveTo>
                  <a:pt x="0" y="0"/>
                </a:moveTo>
                <a:lnTo>
                  <a:pt x="127000" y="0"/>
                </a:lnTo>
                <a:cubicBezTo>
                  <a:pt x="126206" y="1059656"/>
                  <a:pt x="125413" y="2119313"/>
                  <a:pt x="124619" y="3178969"/>
                </a:cubicBezTo>
                <a:lnTo>
                  <a:pt x="0" y="31789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 w="317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algn="ctr" defTabSz="914400" rtl="0" eaLnBrk="1" latinLnBrk="0" hangingPunct="1"/>
            <a:endParaRPr lang="en-US" sz="1800" kern="1200" noProof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24"/>
          <p:cNvSpPr>
            <a:spLocks/>
          </p:cNvSpPr>
          <p:nvPr>
            <p:custDataLst>
              <p:tags r:id="rId16"/>
            </p:custDataLst>
          </p:nvPr>
        </p:nvSpPr>
        <p:spPr bwMode="gray">
          <a:xfrm>
            <a:off x="570" y="1463811"/>
            <a:ext cx="9144448" cy="3876612"/>
          </a:xfrm>
          <a:custGeom>
            <a:avLst/>
            <a:gdLst/>
            <a:ahLst/>
            <a:cxnLst>
              <a:cxn ang="0">
                <a:pos x="6709" y="2360"/>
              </a:cxn>
              <a:cxn ang="0">
                <a:pos x="6709" y="0"/>
              </a:cxn>
              <a:cxn ang="0">
                <a:pos x="0" y="0"/>
              </a:cxn>
              <a:cxn ang="0">
                <a:pos x="0" y="7"/>
              </a:cxn>
              <a:cxn ang="0">
                <a:pos x="6701" y="7"/>
              </a:cxn>
              <a:cxn ang="0">
                <a:pos x="6701" y="2884"/>
              </a:cxn>
              <a:cxn ang="0">
                <a:pos x="6803" y="2884"/>
              </a:cxn>
              <a:cxn ang="0">
                <a:pos x="6803" y="2360"/>
              </a:cxn>
              <a:cxn ang="0">
                <a:pos x="6709" y="2360"/>
              </a:cxn>
              <a:cxn ang="0">
                <a:pos x="6709" y="2360"/>
              </a:cxn>
            </a:cxnLst>
            <a:rect l="0" t="0" r="r" b="b"/>
            <a:pathLst>
              <a:path w="6803" h="2884">
                <a:moveTo>
                  <a:pt x="6709" y="2360"/>
                </a:moveTo>
                <a:lnTo>
                  <a:pt x="6709" y="0"/>
                </a:lnTo>
                <a:lnTo>
                  <a:pt x="0" y="0"/>
                </a:lnTo>
                <a:lnTo>
                  <a:pt x="0" y="7"/>
                </a:lnTo>
                <a:lnTo>
                  <a:pt x="6701" y="7"/>
                </a:lnTo>
                <a:lnTo>
                  <a:pt x="6701" y="2884"/>
                </a:lnTo>
                <a:lnTo>
                  <a:pt x="6803" y="2884"/>
                </a:lnTo>
                <a:lnTo>
                  <a:pt x="6803" y="2360"/>
                </a:lnTo>
                <a:lnTo>
                  <a:pt x="6709" y="2360"/>
                </a:lnTo>
                <a:lnTo>
                  <a:pt x="6709" y="2360"/>
                </a:lnTo>
                <a:close/>
              </a:path>
            </a:pathLst>
          </a:custGeom>
          <a:solidFill>
            <a:srgbClr val="6BC2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20" name="Freeform 25"/>
          <p:cNvSpPr>
            <a:spLocks/>
          </p:cNvSpPr>
          <p:nvPr>
            <p:custDataLst>
              <p:tags r:id="rId17"/>
            </p:custDataLst>
          </p:nvPr>
        </p:nvSpPr>
        <p:spPr bwMode="gray">
          <a:xfrm>
            <a:off x="570" y="5331013"/>
            <a:ext cx="9144448" cy="1091473"/>
          </a:xfrm>
          <a:custGeom>
            <a:avLst/>
            <a:gdLst/>
            <a:ahLst/>
            <a:cxnLst>
              <a:cxn ang="0">
                <a:pos x="6803" y="0"/>
              </a:cxn>
              <a:cxn ang="0">
                <a:pos x="6701" y="0"/>
              </a:cxn>
              <a:cxn ang="0">
                <a:pos x="6701" y="805"/>
              </a:cxn>
              <a:cxn ang="0">
                <a:pos x="0" y="805"/>
              </a:cxn>
              <a:cxn ang="0">
                <a:pos x="0" y="812"/>
              </a:cxn>
              <a:cxn ang="0">
                <a:pos x="6709" y="812"/>
              </a:cxn>
              <a:cxn ang="0">
                <a:pos x="6709" y="522"/>
              </a:cxn>
              <a:cxn ang="0">
                <a:pos x="6803" y="522"/>
              </a:cxn>
              <a:cxn ang="0">
                <a:pos x="6803" y="0"/>
              </a:cxn>
              <a:cxn ang="0">
                <a:pos x="6803" y="0"/>
              </a:cxn>
            </a:cxnLst>
            <a:rect l="0" t="0" r="r" b="b"/>
            <a:pathLst>
              <a:path w="6803" h="812">
                <a:moveTo>
                  <a:pt x="6803" y="0"/>
                </a:moveTo>
                <a:lnTo>
                  <a:pt x="6701" y="0"/>
                </a:lnTo>
                <a:lnTo>
                  <a:pt x="6701" y="805"/>
                </a:lnTo>
                <a:lnTo>
                  <a:pt x="0" y="805"/>
                </a:lnTo>
                <a:lnTo>
                  <a:pt x="0" y="812"/>
                </a:lnTo>
                <a:lnTo>
                  <a:pt x="6709" y="812"/>
                </a:lnTo>
                <a:lnTo>
                  <a:pt x="6709" y="522"/>
                </a:lnTo>
                <a:lnTo>
                  <a:pt x="6803" y="522"/>
                </a:lnTo>
                <a:lnTo>
                  <a:pt x="6803" y="0"/>
                </a:lnTo>
                <a:lnTo>
                  <a:pt x="6803" y="0"/>
                </a:lnTo>
                <a:close/>
              </a:path>
            </a:pathLst>
          </a:custGeom>
          <a:solidFill>
            <a:srgbClr val="0090C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2" name="Fußzeilenplatzhalter 4"/>
          <p:cNvSpPr txBox="1">
            <a:spLocks/>
          </p:cNvSpPr>
          <p:nvPr userDrawn="1">
            <p:custDataLst>
              <p:tags r:id="rId18"/>
            </p:custDataLst>
          </p:nvPr>
        </p:nvSpPr>
        <p:spPr bwMode="gray">
          <a:xfrm>
            <a:off x="468314" y="6424613"/>
            <a:ext cx="6404221" cy="433386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Page </a:t>
            </a:r>
            <a:fld id="{87F334AE-4EAC-4C2D-A638-92A76F09FCC4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6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70" r:id="rId3"/>
    <p:sldLayoutId id="2147483654" r:id="rId4"/>
    <p:sldLayoutId id="2147483678" r:id="rId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accent2"/>
        </a:buClr>
        <a:buSzPct val="110000"/>
        <a:buFont typeface="Arial" pitchFamily="34" charset="0"/>
        <a:buNone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rgbClr val="6BC200"/>
        </a:buClr>
        <a:buSzPct val="110000"/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76225" algn="l" defTabSz="914400" rtl="0" eaLnBrk="1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rgbClr val="6BC200"/>
        </a:buClr>
        <a:buSzPct val="110000"/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266700" algn="l" defTabSz="914400" rtl="0" eaLnBrk="1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rgbClr val="6BC200"/>
        </a:buClr>
        <a:buSzPct val="110000"/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914400" rtl="0" eaLnBrk="1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rgbClr val="6BC200"/>
        </a:buClr>
        <a:buSzPct val="110000"/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3B3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1pPr>
            <a:lvl2pPr marL="742950" indent="-28575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2pPr>
            <a:lvl3pPr marL="11430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3pPr>
            <a:lvl4pPr marL="16002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4pPr>
            <a:lvl5pPr marL="20574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it-IT" altLang="it-IT" sz="2400" b="0" smtClean="0">
              <a:solidFill>
                <a:srgbClr val="000000"/>
              </a:solidFill>
              <a:latin typeface="Futura Medium"/>
              <a:ea typeface="MS PGothic" pitchFamily="34" charset="-128"/>
            </a:endParaRPr>
          </a:p>
        </p:txBody>
      </p:sp>
      <p:sp>
        <p:nvSpPr>
          <p:cNvPr id="2051" name="AutoShape 14"/>
          <p:cNvSpPr>
            <a:spLocks noChangeArrowheads="1"/>
          </p:cNvSpPr>
          <p:nvPr userDrawn="1"/>
        </p:nvSpPr>
        <p:spPr bwMode="auto">
          <a:xfrm>
            <a:off x="93663" y="114300"/>
            <a:ext cx="8964612" cy="6650038"/>
          </a:xfrm>
          <a:prstGeom prst="roundRect">
            <a:avLst>
              <a:gd name="adj" fmla="val 2602"/>
            </a:avLst>
          </a:prstGeom>
          <a:solidFill>
            <a:schemeClr val="bg1"/>
          </a:solidFill>
          <a:ln w="12700" cap="rnd">
            <a:solidFill>
              <a:srgbClr val="7F7F7F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1pPr>
            <a:lvl2pPr marL="742950" indent="-28575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2pPr>
            <a:lvl3pPr marL="11430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3pPr>
            <a:lvl4pPr marL="16002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4pPr>
            <a:lvl5pPr marL="20574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it-IT" altLang="it-IT" sz="2400" b="0" smtClean="0">
              <a:solidFill>
                <a:srgbClr val="000000"/>
              </a:solidFill>
              <a:latin typeface="Futura Medium"/>
              <a:ea typeface="MS PGothic" pitchFamily="34" charset="-128"/>
            </a:endParaRPr>
          </a:p>
        </p:txBody>
      </p:sp>
      <p:pic>
        <p:nvPicPr>
          <p:cNvPr id="2052" name="Immagine 3" descr="sfondo_interne1B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381000"/>
            <a:ext cx="8964612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59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med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93750" y="2627313"/>
            <a:ext cx="8235950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altLang="it-IT" smtClean="0"/>
              <a:t/>
            </a:r>
            <a:br>
              <a:rPr lang="it-IT" altLang="it-IT" smtClean="0"/>
            </a:br>
            <a:r>
              <a:rPr lang="it-IT" altLang="it-IT" smtClean="0"/>
              <a:t/>
            </a:r>
            <a:br>
              <a:rPr lang="it-IT" altLang="it-IT" smtClean="0"/>
            </a:br>
            <a:endParaRPr lang="it-IT" altLang="it-IT" smtClean="0"/>
          </a:p>
        </p:txBody>
      </p:sp>
      <p:pic>
        <p:nvPicPr>
          <p:cNvPr id="16387" name="Picture 5" descr="afi marchio PICCO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17513"/>
            <a:ext cx="26289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CasellaDiTesto 2"/>
          <p:cNvSpPr txBox="1">
            <a:spLocks noChangeArrowheads="1"/>
          </p:cNvSpPr>
          <p:nvPr/>
        </p:nvSpPr>
        <p:spPr bwMode="auto">
          <a:xfrm>
            <a:off x="635000" y="258763"/>
            <a:ext cx="3644900" cy="1333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1pPr>
            <a:lvl2pPr marL="742950" indent="-28575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2pPr>
            <a:lvl3pPr marL="11430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3pPr>
            <a:lvl4pPr marL="16002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4pPr>
            <a:lvl5pPr marL="20574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it-IT" altLang="it-IT" sz="2400" b="0" smtClean="0">
              <a:solidFill>
                <a:srgbClr val="000000"/>
              </a:solidFill>
              <a:latin typeface="Futura Medium"/>
              <a:ea typeface="MS PGothic" pitchFamily="34" charset="-128"/>
            </a:endParaRPr>
          </a:p>
        </p:txBody>
      </p:sp>
      <p:pic>
        <p:nvPicPr>
          <p:cNvPr id="16389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39179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CasellaDiTesto 4"/>
          <p:cNvSpPr txBox="1">
            <a:spLocks noChangeArrowheads="1"/>
          </p:cNvSpPr>
          <p:nvPr/>
        </p:nvSpPr>
        <p:spPr bwMode="auto">
          <a:xfrm>
            <a:off x="815975" y="2276475"/>
            <a:ext cx="7753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1pPr>
            <a:lvl2pPr marL="742950" indent="-28575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2pPr>
            <a:lvl3pPr marL="11430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3pPr>
            <a:lvl4pPr marL="16002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4pPr>
            <a:lvl5pPr marL="20574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400" smtClean="0">
                <a:solidFill>
                  <a:srgbClr val="1F497D"/>
                </a:solidFill>
                <a:latin typeface="Futura Medium"/>
                <a:ea typeface="MS PGothic" pitchFamily="34" charset="-128"/>
              </a:rPr>
              <a:t>SISTEMI DI QUALITA’ INTEGRATI: GMP e ISO 9001</a:t>
            </a:r>
            <a:endParaRPr kumimoji="0" lang="it-IT" altLang="it-IT" sz="2400" dirty="0" smtClean="0">
              <a:solidFill>
                <a:srgbClr val="1F497D"/>
              </a:solidFill>
              <a:latin typeface="Futura Medium"/>
              <a:ea typeface="MS PGothic" pitchFamily="34" charset="-128"/>
            </a:endParaRPr>
          </a:p>
        </p:txBody>
      </p:sp>
      <p:sp>
        <p:nvSpPr>
          <p:cNvPr id="16391" name="CasellaDiTesto 5"/>
          <p:cNvSpPr txBox="1">
            <a:spLocks noChangeArrowheads="1"/>
          </p:cNvSpPr>
          <p:nvPr/>
        </p:nvSpPr>
        <p:spPr bwMode="auto">
          <a:xfrm>
            <a:off x="3059534" y="3789363"/>
            <a:ext cx="3168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1pPr>
            <a:lvl2pPr marL="742950" indent="-28575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2pPr>
            <a:lvl3pPr marL="11430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3pPr>
            <a:lvl4pPr marL="16002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4pPr>
            <a:lvl5pPr marL="20574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400" dirty="0" smtClean="0">
                <a:solidFill>
                  <a:srgbClr val="1F497D"/>
                </a:solidFill>
                <a:latin typeface="Futura Medium"/>
                <a:ea typeface="MS PGothic" pitchFamily="34" charset="-128"/>
              </a:rPr>
              <a:t>Alessandro Regola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400" dirty="0" smtClean="0">
                <a:solidFill>
                  <a:srgbClr val="1F497D"/>
                </a:solidFill>
                <a:latin typeface="Futura Medium"/>
                <a:ea typeface="MS PGothic" pitchFamily="34" charset="-128"/>
              </a:rPr>
              <a:t>Bayer </a:t>
            </a:r>
            <a:r>
              <a:rPr kumimoji="0" lang="it-IT" altLang="it-IT" sz="2400" dirty="0" err="1" smtClean="0">
                <a:solidFill>
                  <a:srgbClr val="1F497D"/>
                </a:solidFill>
                <a:latin typeface="Futura Medium"/>
                <a:ea typeface="MS PGothic" pitchFamily="34" charset="-128"/>
              </a:rPr>
              <a:t>Health</a:t>
            </a:r>
            <a:r>
              <a:rPr kumimoji="0" lang="it-IT" altLang="it-IT" sz="2400" dirty="0" smtClean="0">
                <a:solidFill>
                  <a:srgbClr val="1F497D"/>
                </a:solidFill>
                <a:latin typeface="Futura Medium"/>
                <a:ea typeface="MS PGothic" pitchFamily="34" charset="-128"/>
              </a:rPr>
              <a:t> Care</a:t>
            </a:r>
          </a:p>
        </p:txBody>
      </p:sp>
      <p:sp>
        <p:nvSpPr>
          <p:cNvPr id="16392" name="CasellaDiTesto 6"/>
          <p:cNvSpPr txBox="1">
            <a:spLocks noChangeArrowheads="1"/>
          </p:cNvSpPr>
          <p:nvPr/>
        </p:nvSpPr>
        <p:spPr bwMode="auto">
          <a:xfrm>
            <a:off x="2914625" y="5589588"/>
            <a:ext cx="3457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1pPr>
            <a:lvl2pPr marL="742950" indent="-28575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2pPr>
            <a:lvl3pPr marL="11430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3pPr>
            <a:lvl4pPr marL="16002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4pPr>
            <a:lvl5pPr marL="2057400" indent="-228600" defTabSz="457200">
              <a:defRPr kumimoji="1" b="1">
                <a:solidFill>
                  <a:srgbClr val="9999FF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rgbClr val="9999FF"/>
                </a:solidFill>
                <a:latin typeface="Tahoma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2000" dirty="0" smtClean="0">
                <a:solidFill>
                  <a:srgbClr val="1F497D"/>
                </a:solidFill>
                <a:latin typeface="Futura Medium"/>
                <a:ea typeface="MS PGothic" pitchFamily="34" charset="-128"/>
              </a:rPr>
              <a:t>19 aprile 2016</a:t>
            </a:r>
          </a:p>
        </p:txBody>
      </p:sp>
    </p:spTree>
    <p:extLst>
      <p:ext uri="{BB962C8B-B14F-4D97-AF65-F5344CB8AC3E}">
        <p14:creationId xmlns:p14="http://schemas.microsoft.com/office/powerpoint/2010/main" val="246363512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211961" y="1700808"/>
            <a:ext cx="4752528" cy="17281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Riferimenti EU GMP </a:t>
            </a:r>
            <a:endParaRPr lang="it-IT" sz="2000" b="1" dirty="0" smtClean="0">
              <a:latin typeface="Arial" charset="0"/>
            </a:endParaRPr>
          </a:p>
          <a:p>
            <a:r>
              <a:rPr lang="it-IT" sz="2000" b="1" dirty="0" smtClean="0">
                <a:latin typeface="Arial" charset="0"/>
              </a:rPr>
              <a:t>Part I </a:t>
            </a:r>
            <a:r>
              <a:rPr lang="it-IT" sz="2000" b="1" dirty="0" err="1" smtClean="0">
                <a:latin typeface="Arial" charset="0"/>
              </a:rPr>
              <a:t>Chapter</a:t>
            </a:r>
            <a:r>
              <a:rPr lang="it-IT" sz="2000" b="1" dirty="0" smtClean="0">
                <a:latin typeface="Arial" charset="0"/>
              </a:rPr>
              <a:t> 1 &amp; </a:t>
            </a:r>
            <a:r>
              <a:rPr lang="it-IT" sz="2000" b="1" dirty="0" err="1" smtClean="0">
                <a:latin typeface="Arial" charset="0"/>
              </a:rPr>
              <a:t>annex</a:t>
            </a:r>
            <a:r>
              <a:rPr lang="it-IT" sz="2000" b="1" dirty="0" smtClean="0">
                <a:latin typeface="Arial" charset="0"/>
              </a:rPr>
              <a:t> 15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 </a:t>
            </a:r>
            <a:r>
              <a:rPr lang="it-IT" sz="2000" dirty="0" err="1" smtClean="0">
                <a:latin typeface="Arial" charset="0"/>
              </a:rPr>
              <a:t>Risk</a:t>
            </a:r>
            <a:r>
              <a:rPr lang="it-IT" sz="2000" dirty="0" smtClean="0">
                <a:latin typeface="Arial" charset="0"/>
              </a:rPr>
              <a:t> Management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err="1" smtClean="0">
                <a:latin typeface="Arial" charset="0"/>
              </a:rPr>
              <a:t>Change</a:t>
            </a:r>
            <a:r>
              <a:rPr lang="it-IT" sz="2000" dirty="0" smtClean="0">
                <a:latin typeface="Arial" charset="0"/>
              </a:rPr>
              <a:t> Management</a:t>
            </a:r>
          </a:p>
          <a:p>
            <a:pPr marL="0" lvl="1" indent="0">
              <a:buNone/>
            </a:pPr>
            <a:r>
              <a:rPr lang="it-IT" sz="2000" b="1" dirty="0">
                <a:latin typeface="Arial" charset="0"/>
              </a:rPr>
              <a:t>Part </a:t>
            </a:r>
            <a:r>
              <a:rPr lang="it-IT" sz="2000" b="1" dirty="0" smtClean="0">
                <a:latin typeface="Arial" charset="0"/>
              </a:rPr>
              <a:t>II </a:t>
            </a:r>
            <a:r>
              <a:rPr lang="it-IT" sz="2000" b="1" dirty="0" err="1">
                <a:latin typeface="Arial" charset="0"/>
              </a:rPr>
              <a:t>Chapter</a:t>
            </a:r>
            <a:r>
              <a:rPr lang="it-IT" sz="2000" b="1" dirty="0">
                <a:latin typeface="Arial" charset="0"/>
              </a:rPr>
              <a:t> </a:t>
            </a:r>
            <a:r>
              <a:rPr lang="it-IT" sz="2000" b="1" dirty="0" smtClean="0">
                <a:latin typeface="Arial" charset="0"/>
              </a:rPr>
              <a:t>2 &amp; 13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>
                <a:latin typeface="Arial" charset="0"/>
              </a:rPr>
              <a:t>Quality</a:t>
            </a:r>
            <a:r>
              <a:rPr lang="it-IT" sz="2000" dirty="0">
                <a:latin typeface="Arial" charset="0"/>
              </a:rPr>
              <a:t> </a:t>
            </a:r>
            <a:r>
              <a:rPr lang="it-IT" sz="2000" dirty="0" err="1">
                <a:latin typeface="Arial" charset="0"/>
              </a:rPr>
              <a:t>Risk</a:t>
            </a:r>
            <a:r>
              <a:rPr lang="it-IT" sz="2000" dirty="0">
                <a:latin typeface="Arial" charset="0"/>
              </a:rPr>
              <a:t> Management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Arial" charset="0"/>
              </a:rPr>
              <a:t>Change</a:t>
            </a:r>
            <a:r>
              <a:rPr lang="it-IT" sz="2000" dirty="0" smtClean="0">
                <a:latin typeface="Arial" charset="0"/>
              </a:rPr>
              <a:t> Control</a:t>
            </a:r>
          </a:p>
          <a:p>
            <a:pPr marL="0" lvl="1" indent="0">
              <a:buNone/>
            </a:pPr>
            <a:r>
              <a:rPr lang="it-IT" sz="2000" b="1" dirty="0">
                <a:latin typeface="Arial" charset="0"/>
              </a:rPr>
              <a:t>Part III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 </a:t>
            </a:r>
            <a:r>
              <a:rPr lang="it-IT" sz="2000" dirty="0" err="1" smtClean="0">
                <a:latin typeface="Arial" charset="0"/>
              </a:rPr>
              <a:t>Risk</a:t>
            </a:r>
            <a:r>
              <a:rPr lang="it-IT" sz="2000" dirty="0" smtClean="0">
                <a:latin typeface="Arial" charset="0"/>
              </a:rPr>
              <a:t> Management (ICH Q9)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Arial" charset="0"/>
              </a:rPr>
              <a:t>Pharmaceutical</a:t>
            </a:r>
            <a:r>
              <a:rPr lang="it-IT" sz="2000" dirty="0" smtClean="0">
                <a:latin typeface="Arial" charset="0"/>
              </a:rPr>
              <a:t> </a:t>
            </a:r>
            <a:r>
              <a:rPr lang="it-IT" sz="2000" dirty="0" err="1">
                <a:latin typeface="Arial" charset="0"/>
              </a:rPr>
              <a:t>Quality</a:t>
            </a:r>
            <a:r>
              <a:rPr lang="it-IT" sz="2000" dirty="0">
                <a:latin typeface="Arial" charset="0"/>
              </a:rPr>
              <a:t> System (ICH Q10)</a:t>
            </a: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9886" y="1700808"/>
            <a:ext cx="3943350" cy="25202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9001:2015  </a:t>
            </a:r>
          </a:p>
          <a:p>
            <a:r>
              <a:rPr lang="it-IT" sz="2000" b="1" i="1" dirty="0" smtClean="0">
                <a:latin typeface="Arial" charset="0"/>
              </a:rPr>
              <a:t>Punto </a:t>
            </a:r>
            <a:r>
              <a:rPr lang="it-IT" sz="2000" b="1" dirty="0" smtClean="0">
                <a:latin typeface="Arial" charset="0"/>
              </a:rPr>
              <a:t>6</a:t>
            </a: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Pianificazione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Rischi e opportunità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Obiettivi per la qualità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Cambiamenti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372275" y="836712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138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298873" y="1669988"/>
            <a:ext cx="8377583" cy="46393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3647" y="3212976"/>
            <a:ext cx="3787155" cy="25326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Opportunità</a:t>
            </a:r>
            <a:endParaRPr lang="it-IT" sz="20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Obiettivi per la Qualità</a:t>
            </a: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426445" y="2564904"/>
            <a:ext cx="3985095" cy="266429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35236" y="2873530"/>
            <a:ext cx="3432708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GMP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 </a:t>
            </a:r>
            <a:r>
              <a:rPr lang="it-IT" sz="2000" dirty="0" err="1" smtClean="0">
                <a:latin typeface="Arial" charset="0"/>
              </a:rPr>
              <a:t>Risk</a:t>
            </a:r>
            <a:r>
              <a:rPr lang="it-IT" sz="2000" dirty="0" smtClean="0">
                <a:latin typeface="Arial" charset="0"/>
              </a:rPr>
              <a:t> Management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rial" charset="0"/>
              </a:rPr>
              <a:t>Gestione delle modifiche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rial" charset="0"/>
              </a:rPr>
              <a:t>Sistema CAPA</a:t>
            </a:r>
            <a:endParaRPr lang="it-IT" sz="2000" dirty="0">
              <a:latin typeface="Arial" charset="0"/>
            </a:endParaRPr>
          </a:p>
          <a:p>
            <a:endParaRPr lang="de-DE" sz="22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843808" y="1844824"/>
            <a:ext cx="4132808" cy="5348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 : 2015 punto 6</a:t>
            </a:r>
          </a:p>
          <a:p>
            <a:endParaRPr lang="de-DE" sz="1500" dirty="0"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372275" y="836712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52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211961" y="1556792"/>
            <a:ext cx="4752528" cy="3600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Riferimenti EU GMP</a:t>
            </a:r>
            <a:endParaRPr lang="it-IT" sz="2000" b="1" dirty="0" smtClean="0">
              <a:latin typeface="Arial" charset="0"/>
            </a:endParaRPr>
          </a:p>
          <a:p>
            <a:r>
              <a:rPr lang="it-IT" sz="2000" b="1" dirty="0" smtClean="0">
                <a:latin typeface="Arial" charset="0"/>
              </a:rPr>
              <a:t>Part I </a:t>
            </a:r>
            <a:r>
              <a:rPr lang="it-IT" sz="2000" b="1" dirty="0" err="1" smtClean="0">
                <a:latin typeface="Arial" charset="0"/>
              </a:rPr>
              <a:t>Chapter</a:t>
            </a:r>
            <a:r>
              <a:rPr lang="it-IT" sz="2000" b="1" dirty="0" smtClean="0">
                <a:latin typeface="Arial" charset="0"/>
              </a:rPr>
              <a:t> 2, 3 &amp; 4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Personnel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Premises</a:t>
            </a:r>
            <a:r>
              <a:rPr lang="it-IT" sz="1800" dirty="0" smtClean="0">
                <a:latin typeface="Arial" charset="0"/>
              </a:rPr>
              <a:t> &amp; </a:t>
            </a:r>
            <a:r>
              <a:rPr lang="it-IT" sz="1800" dirty="0" err="1" smtClean="0">
                <a:latin typeface="Arial" charset="0"/>
              </a:rPr>
              <a:t>Equipment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Documentation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>
                <a:latin typeface="Arial" charset="0"/>
              </a:rPr>
              <a:t>Part </a:t>
            </a:r>
            <a:r>
              <a:rPr lang="it-IT" sz="2000" b="1" dirty="0" smtClean="0">
                <a:latin typeface="Arial" charset="0"/>
              </a:rPr>
              <a:t>II </a:t>
            </a:r>
            <a:r>
              <a:rPr lang="it-IT" sz="2000" b="1" dirty="0" err="1">
                <a:latin typeface="Arial" charset="0"/>
              </a:rPr>
              <a:t>Chapter</a:t>
            </a:r>
            <a:r>
              <a:rPr lang="it-IT" sz="2000" b="1" dirty="0">
                <a:latin typeface="Arial" charset="0"/>
              </a:rPr>
              <a:t> </a:t>
            </a:r>
            <a:r>
              <a:rPr lang="it-IT" sz="2000" b="1" dirty="0" smtClean="0">
                <a:latin typeface="Arial" charset="0"/>
              </a:rPr>
              <a:t>3, 4, 5 &amp; 6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Personnel</a:t>
            </a:r>
            <a:r>
              <a:rPr lang="it-IT" sz="1800" dirty="0" smtClean="0">
                <a:latin typeface="Arial" charset="0"/>
              </a:rPr>
              <a:t>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Buildings</a:t>
            </a:r>
            <a:r>
              <a:rPr lang="it-IT" sz="1800" dirty="0" smtClean="0">
                <a:latin typeface="Arial" charset="0"/>
              </a:rPr>
              <a:t> &amp; </a:t>
            </a:r>
            <a:r>
              <a:rPr lang="it-IT" sz="1800" dirty="0" err="1" smtClean="0">
                <a:latin typeface="Arial" charset="0"/>
              </a:rPr>
              <a:t>Facilities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Process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Equipment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Documentation</a:t>
            </a:r>
            <a:r>
              <a:rPr lang="it-IT" sz="1800" dirty="0" smtClean="0">
                <a:latin typeface="Arial" charset="0"/>
              </a:rPr>
              <a:t> &amp; </a:t>
            </a:r>
            <a:r>
              <a:rPr lang="it-IT" sz="1800" dirty="0" err="1" smtClean="0">
                <a:latin typeface="Arial" charset="0"/>
              </a:rPr>
              <a:t>Records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>
                <a:latin typeface="Arial" charset="0"/>
              </a:rPr>
              <a:t>Part III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Pharmaceutical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>
                <a:latin typeface="Arial" charset="0"/>
              </a:rPr>
              <a:t>Quality</a:t>
            </a:r>
            <a:r>
              <a:rPr lang="it-IT" sz="1800" dirty="0">
                <a:latin typeface="Arial" charset="0"/>
              </a:rPr>
              <a:t> System (ICH Q10</a:t>
            </a:r>
            <a:r>
              <a:rPr lang="it-IT" sz="1800" dirty="0" smtClean="0">
                <a:latin typeface="Arial" charset="0"/>
              </a:rPr>
              <a:t>) (</a:t>
            </a:r>
            <a:r>
              <a:rPr lang="it-IT" sz="1800" dirty="0" err="1" smtClean="0">
                <a:latin typeface="Arial" charset="0"/>
              </a:rPr>
              <a:t>knowlegde</a:t>
            </a:r>
            <a:r>
              <a:rPr lang="it-IT" sz="1800" dirty="0" smtClean="0">
                <a:latin typeface="Arial" charset="0"/>
              </a:rPr>
              <a:t> management)</a:t>
            </a: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9886" y="1700808"/>
            <a:ext cx="3943350" cy="25202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9001:2015 </a:t>
            </a:r>
          </a:p>
          <a:p>
            <a:r>
              <a:rPr lang="it-IT" sz="2000" b="1" dirty="0" smtClean="0">
                <a:latin typeface="Arial" charset="0"/>
              </a:rPr>
              <a:t>Punto 7</a:t>
            </a: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Supporto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Persone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Competenza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Consapevolezza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Comunicazione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Informazioni documentate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351327" y="57308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352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298873" y="1669988"/>
            <a:ext cx="8377583" cy="46393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3647" y="3212976"/>
            <a:ext cx="3787155" cy="25326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Comunicazione</a:t>
            </a:r>
            <a:endParaRPr lang="it-IT" sz="20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Ambiente (fattori sociali e psicologici)</a:t>
            </a: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460310" y="2564904"/>
            <a:ext cx="3985095" cy="302433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72712" y="2636912"/>
            <a:ext cx="3772693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GMP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Personale (competenza e formazione / addestramento)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Locali e apparecchiature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Taratura strumenti di misura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Documentazione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>
                <a:latin typeface="Arial" charset="0"/>
              </a:rPr>
              <a:t>Gestione della conoscenza</a:t>
            </a:r>
          </a:p>
          <a:p>
            <a:pPr lvl="1">
              <a:buFont typeface="ScheringSymbolsArrowsPositive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200" dirty="0">
              <a:latin typeface="Arial" charset="0"/>
            </a:endParaRPr>
          </a:p>
          <a:p>
            <a:endParaRPr lang="de-DE" sz="22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843808" y="1844824"/>
            <a:ext cx="4132808" cy="5348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 : 2015 punto 7</a:t>
            </a:r>
          </a:p>
          <a:p>
            <a:endParaRPr lang="de-DE" sz="1500" dirty="0"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351327" y="692696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937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563888" y="1412776"/>
            <a:ext cx="5580112" cy="3600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Riferimenti EU GMP </a:t>
            </a:r>
          </a:p>
          <a:p>
            <a:r>
              <a:rPr lang="it-IT" sz="2000" b="1" dirty="0" smtClean="0">
                <a:latin typeface="Arial" charset="0"/>
              </a:rPr>
              <a:t>Part I </a:t>
            </a:r>
            <a:r>
              <a:rPr lang="it-IT" sz="2000" b="1" dirty="0" err="1" smtClean="0">
                <a:latin typeface="Arial" charset="0"/>
              </a:rPr>
              <a:t>Chapter</a:t>
            </a:r>
            <a:r>
              <a:rPr lang="it-IT" sz="2000" b="1" dirty="0" smtClean="0">
                <a:latin typeface="Arial" charset="0"/>
              </a:rPr>
              <a:t> 5, 7 &amp; 8, </a:t>
            </a:r>
            <a:r>
              <a:rPr lang="it-IT" sz="2000" b="1" dirty="0" err="1" smtClean="0">
                <a:latin typeface="Arial" charset="0"/>
              </a:rPr>
              <a:t>annex</a:t>
            </a:r>
            <a:r>
              <a:rPr lang="it-IT" sz="2000" b="1" dirty="0">
                <a:latin typeface="Arial" charset="0"/>
              </a:rPr>
              <a:t> 1-7, 9-10, 12-14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Production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Outsourcing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Complaints</a:t>
            </a:r>
            <a:r>
              <a:rPr lang="it-IT" sz="1800" dirty="0" smtClean="0">
                <a:latin typeface="Arial" charset="0"/>
              </a:rPr>
              <a:t>, </a:t>
            </a:r>
            <a:r>
              <a:rPr lang="it-IT" sz="1800" dirty="0" err="1" smtClean="0">
                <a:latin typeface="Arial" charset="0"/>
              </a:rPr>
              <a:t>recalls</a:t>
            </a:r>
            <a:r>
              <a:rPr lang="it-IT" sz="1800" dirty="0" smtClean="0">
                <a:latin typeface="Arial" charset="0"/>
              </a:rPr>
              <a:t>, </a:t>
            </a: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defects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>
                <a:latin typeface="Arial" charset="0"/>
              </a:rPr>
              <a:t>Part </a:t>
            </a:r>
            <a:r>
              <a:rPr lang="it-IT" sz="2000" b="1" dirty="0" smtClean="0">
                <a:latin typeface="Arial" charset="0"/>
              </a:rPr>
              <a:t>II </a:t>
            </a:r>
            <a:r>
              <a:rPr lang="it-IT" sz="2000" b="1" dirty="0" err="1">
                <a:latin typeface="Arial" charset="0"/>
              </a:rPr>
              <a:t>Chapter</a:t>
            </a:r>
            <a:r>
              <a:rPr lang="it-IT" sz="2000" b="1" dirty="0">
                <a:latin typeface="Arial" charset="0"/>
              </a:rPr>
              <a:t> </a:t>
            </a:r>
            <a:r>
              <a:rPr lang="it-IT" sz="2000" b="1" dirty="0" smtClean="0">
                <a:latin typeface="Arial" charset="0"/>
              </a:rPr>
              <a:t>7, 8, 9, 12, 13, 14, 15 &amp; 16</a:t>
            </a:r>
            <a:endParaRPr lang="it-IT" sz="1800" b="1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Materials</a:t>
            </a:r>
            <a:r>
              <a:rPr lang="it-IT" sz="1800" dirty="0" smtClean="0">
                <a:latin typeface="Arial" charset="0"/>
              </a:rPr>
              <a:t> Management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smtClean="0">
                <a:latin typeface="Arial" charset="0"/>
              </a:rPr>
              <a:t>Production &amp; in </a:t>
            </a:r>
            <a:r>
              <a:rPr lang="it-IT" sz="1800" dirty="0" err="1" smtClean="0">
                <a:latin typeface="Arial" charset="0"/>
              </a:rPr>
              <a:t>process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controls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smtClean="0">
                <a:latin typeface="Arial" charset="0"/>
              </a:rPr>
              <a:t>Packaging &amp; </a:t>
            </a:r>
            <a:r>
              <a:rPr lang="it-IT" sz="1800" dirty="0" err="1" smtClean="0">
                <a:latin typeface="Arial" charset="0"/>
              </a:rPr>
              <a:t>Labelling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Validation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Change</a:t>
            </a:r>
            <a:r>
              <a:rPr lang="it-IT" sz="1800" dirty="0" smtClean="0">
                <a:latin typeface="Arial" charset="0"/>
              </a:rPr>
              <a:t> Control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Rejection</a:t>
            </a:r>
            <a:r>
              <a:rPr lang="it-IT" sz="1800" dirty="0" smtClean="0">
                <a:latin typeface="Arial" charset="0"/>
              </a:rPr>
              <a:t> and </a:t>
            </a:r>
            <a:r>
              <a:rPr lang="it-IT" sz="1800" dirty="0" err="1" smtClean="0">
                <a:latin typeface="Arial" charset="0"/>
              </a:rPr>
              <a:t>reuse</a:t>
            </a:r>
            <a:r>
              <a:rPr lang="it-IT" sz="1800" dirty="0" smtClean="0">
                <a:latin typeface="Arial" charset="0"/>
              </a:rPr>
              <a:t> of </a:t>
            </a:r>
            <a:r>
              <a:rPr lang="it-IT" sz="1800" dirty="0" err="1" smtClean="0">
                <a:latin typeface="Arial" charset="0"/>
              </a:rPr>
              <a:t>materials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Complaints</a:t>
            </a:r>
            <a:r>
              <a:rPr lang="it-IT" sz="1800" dirty="0" smtClean="0">
                <a:latin typeface="Arial" charset="0"/>
              </a:rPr>
              <a:t> &amp; </a:t>
            </a:r>
            <a:r>
              <a:rPr lang="it-IT" sz="1800" dirty="0" err="1" smtClean="0">
                <a:latin typeface="Arial" charset="0"/>
              </a:rPr>
              <a:t>recalls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Contract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Manufacturers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85455" y="1412776"/>
            <a:ext cx="3943350" cy="25202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9001:2015  </a:t>
            </a:r>
          </a:p>
          <a:p>
            <a:r>
              <a:rPr lang="it-IT" sz="2000" b="1" i="1" dirty="0" smtClean="0">
                <a:latin typeface="Arial" charset="0"/>
              </a:rPr>
              <a:t>Punto</a:t>
            </a:r>
            <a:r>
              <a:rPr lang="it-IT" sz="2000" b="1" dirty="0" smtClean="0">
                <a:latin typeface="Arial" charset="0"/>
              </a:rPr>
              <a:t> 8</a:t>
            </a:r>
          </a:p>
          <a:p>
            <a:pPr marL="0" lvl="1" indent="0">
              <a:buNone/>
            </a:pPr>
            <a:r>
              <a:rPr lang="it-IT" sz="1800" b="1" dirty="0" smtClean="0">
                <a:latin typeface="Arial" charset="0"/>
              </a:rPr>
              <a:t>Attività operative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Pianificazione e controllo operativo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Requisiti di beni e servizi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Progettazione e sviluppo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Approvvigionamento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Produzione di beni e servizi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Rilascio di beni e servizi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Controllo non conformità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242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298873" y="1556792"/>
            <a:ext cx="8377583" cy="47525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5340859" y="3140968"/>
            <a:ext cx="3787155" cy="25326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Pianificazione produzione</a:t>
            </a:r>
            <a:endParaRPr lang="it-IT" sz="18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Progettazione e sviluppo</a:t>
            </a: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468314" y="2132855"/>
            <a:ext cx="4602467" cy="417646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11560" y="2276872"/>
            <a:ext cx="4649192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GMP</a:t>
            </a:r>
            <a:endParaRPr lang="it-IT" sz="1500" b="1" i="1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Approvvigionamento (gestione fornitori)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Produzione(inclusi controlli in processo)</a:t>
            </a:r>
            <a:endParaRPr lang="it-IT" sz="18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Qualifica </a:t>
            </a:r>
            <a:r>
              <a:rPr lang="it-IT" sz="1800" dirty="0">
                <a:latin typeface="Arial" charset="0"/>
              </a:rPr>
              <a:t>&amp; </a:t>
            </a:r>
            <a:r>
              <a:rPr lang="it-IT" sz="1800" dirty="0" smtClean="0">
                <a:latin typeface="Arial" charset="0"/>
              </a:rPr>
              <a:t>convalida</a:t>
            </a:r>
            <a:endParaRPr lang="it-IT" sz="18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Produzione per clinica </a:t>
            </a:r>
            <a:endParaRPr lang="it-IT" sz="18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Identificazione </a:t>
            </a:r>
            <a:r>
              <a:rPr lang="it-IT" sz="1800" dirty="0">
                <a:latin typeface="Arial" charset="0"/>
              </a:rPr>
              <a:t>&amp; </a:t>
            </a:r>
            <a:r>
              <a:rPr lang="it-IT" sz="1800" dirty="0" smtClean="0">
                <a:latin typeface="Arial" charset="0"/>
              </a:rPr>
              <a:t>tracciabilità</a:t>
            </a:r>
            <a:endParaRPr lang="it-IT" sz="18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Conservazione &amp; distribuzione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Gestione delle modifiche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Gestione delle deviazioni e dei difetti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Proprietà dei processi in outsourcing</a:t>
            </a:r>
            <a:endParaRPr lang="it-IT" sz="2000" dirty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200" dirty="0">
              <a:latin typeface="Arial" charset="0"/>
            </a:endParaRPr>
          </a:p>
          <a:p>
            <a:endParaRPr lang="de-DE" sz="2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2843808" y="1597979"/>
            <a:ext cx="4132808" cy="5348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 : 2015 punto 8</a:t>
            </a:r>
          </a:p>
          <a:p>
            <a:endParaRPr lang="de-DE" sz="15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303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283968" y="1628800"/>
            <a:ext cx="4716016" cy="3600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Riferimenti EU GMP </a:t>
            </a:r>
            <a:endParaRPr lang="it-IT" sz="2000" b="1" dirty="0" smtClean="0">
              <a:latin typeface="Arial" charset="0"/>
            </a:endParaRPr>
          </a:p>
          <a:p>
            <a:r>
              <a:rPr lang="it-IT" sz="2000" b="1" dirty="0" smtClean="0">
                <a:latin typeface="Arial" charset="0"/>
              </a:rPr>
              <a:t>Part I </a:t>
            </a:r>
            <a:r>
              <a:rPr lang="it-IT" sz="2000" b="1" dirty="0" err="1" smtClean="0">
                <a:latin typeface="Arial" charset="0"/>
              </a:rPr>
              <a:t>Chapter</a:t>
            </a:r>
            <a:r>
              <a:rPr lang="it-IT" sz="2000" b="1" dirty="0" smtClean="0">
                <a:latin typeface="Arial" charset="0"/>
              </a:rPr>
              <a:t> 1, 6 e 9</a:t>
            </a:r>
            <a:endParaRPr lang="it-IT" sz="2000" b="1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Product </a:t>
            </a: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Review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Control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Self </a:t>
            </a:r>
            <a:r>
              <a:rPr lang="it-IT" sz="1800" dirty="0" err="1" smtClean="0">
                <a:latin typeface="Arial" charset="0"/>
              </a:rPr>
              <a:t>inspections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Part II </a:t>
            </a:r>
            <a:r>
              <a:rPr lang="it-IT" sz="2000" b="1" dirty="0" err="1">
                <a:latin typeface="Arial" charset="0"/>
              </a:rPr>
              <a:t>Chapter</a:t>
            </a:r>
            <a:r>
              <a:rPr lang="it-IT" sz="2000" b="1" dirty="0">
                <a:latin typeface="Arial" charset="0"/>
              </a:rPr>
              <a:t> </a:t>
            </a:r>
            <a:r>
              <a:rPr lang="it-IT" sz="2000" b="1" dirty="0" smtClean="0">
                <a:latin typeface="Arial" charset="0"/>
              </a:rPr>
              <a:t>2 e 11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smtClean="0">
                <a:latin typeface="Arial" charset="0"/>
              </a:rPr>
              <a:t>Product </a:t>
            </a: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Review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>
                <a:latin typeface="Arial" charset="0"/>
              </a:rPr>
              <a:t>Laboratory</a:t>
            </a:r>
            <a:r>
              <a:rPr lang="it-IT" sz="1800" dirty="0">
                <a:latin typeface="Arial" charset="0"/>
              </a:rPr>
              <a:t> </a:t>
            </a:r>
            <a:r>
              <a:rPr lang="it-IT" sz="1800" dirty="0" err="1">
                <a:latin typeface="Arial" charset="0"/>
              </a:rPr>
              <a:t>Controls</a:t>
            </a:r>
            <a:endParaRPr lang="it-IT" sz="1800" dirty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smtClean="0">
                <a:latin typeface="Arial" charset="0"/>
              </a:rPr>
              <a:t>Self </a:t>
            </a:r>
            <a:r>
              <a:rPr lang="it-IT" sz="1800" dirty="0" err="1" smtClean="0">
                <a:latin typeface="Arial" charset="0"/>
              </a:rPr>
              <a:t>inspections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Part III (ICH Q10)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Management </a:t>
            </a:r>
            <a:r>
              <a:rPr lang="it-IT" sz="1800" dirty="0" err="1" smtClean="0">
                <a:latin typeface="Arial" charset="0"/>
              </a:rPr>
              <a:t>Review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Process</a:t>
            </a:r>
            <a:r>
              <a:rPr lang="it-IT" sz="1800" dirty="0" smtClean="0">
                <a:latin typeface="Arial" charset="0"/>
              </a:rPr>
              <a:t> &amp; Product </a:t>
            </a: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Monitoring</a:t>
            </a:r>
            <a:endParaRPr lang="it-IT" sz="2000" dirty="0" smtClean="0"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1520" y="1628800"/>
            <a:ext cx="3943350" cy="26642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9001:2015  </a:t>
            </a:r>
          </a:p>
          <a:p>
            <a:r>
              <a:rPr lang="it-IT" sz="2000" b="1" i="1" dirty="0" smtClean="0">
                <a:latin typeface="Arial" charset="0"/>
              </a:rPr>
              <a:t>Punto</a:t>
            </a:r>
            <a:r>
              <a:rPr lang="it-IT" sz="2000" b="1" dirty="0" smtClean="0">
                <a:latin typeface="Arial" charset="0"/>
              </a:rPr>
              <a:t> 9</a:t>
            </a:r>
          </a:p>
          <a:p>
            <a:pPr marL="0" lvl="1" indent="0">
              <a:buNone/>
            </a:pPr>
            <a:r>
              <a:rPr lang="it-IT" sz="1800" b="1" dirty="0" smtClean="0">
                <a:latin typeface="Arial" charset="0"/>
              </a:rPr>
              <a:t>Valutazione delle prestazioni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Monitoraggio, misurazione, analisi e valutazione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Soddisfazione del Cliente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Audit interno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Riesame della Direzione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69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298873" y="1669988"/>
            <a:ext cx="8377583" cy="46393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5356844" y="3104964"/>
            <a:ext cx="3787155" cy="25326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Soddisfazione del Cliente</a:t>
            </a:r>
            <a:endParaRPr lang="it-IT" sz="1800" dirty="0">
              <a:latin typeface="Arial" charset="0"/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468314" y="2492896"/>
            <a:ext cx="4602467" cy="331236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94569" y="2780928"/>
            <a:ext cx="4649192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GMP</a:t>
            </a:r>
            <a:endParaRPr lang="it-IT" sz="1500" b="1" i="1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Management </a:t>
            </a:r>
            <a:r>
              <a:rPr lang="it-IT" sz="1800" dirty="0" err="1" smtClean="0">
                <a:latin typeface="Arial" charset="0"/>
              </a:rPr>
              <a:t>Review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Metrics</a:t>
            </a:r>
            <a:r>
              <a:rPr lang="it-IT" sz="1800" dirty="0" smtClean="0">
                <a:latin typeface="Arial" charset="0"/>
              </a:rPr>
              <a:t> (Indicatori di Qualità)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Product </a:t>
            </a: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Review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Ongoing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Process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Verification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Autoispezioni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Controllo </a:t>
            </a:r>
            <a:r>
              <a:rPr lang="it-IT" sz="1800" dirty="0">
                <a:latin typeface="Arial" charset="0"/>
              </a:rPr>
              <a:t>Qualità </a:t>
            </a:r>
            <a:endParaRPr lang="it-IT" sz="1800" dirty="0" smtClean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200" dirty="0">
              <a:latin typeface="Arial" charset="0"/>
            </a:endParaRPr>
          </a:p>
          <a:p>
            <a:endParaRPr lang="de-DE" sz="2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2627784" y="1772816"/>
            <a:ext cx="4132808" cy="5348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 : 2015 punto 9</a:t>
            </a:r>
          </a:p>
          <a:p>
            <a:endParaRPr lang="de-DE" sz="15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121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283968" y="1759362"/>
            <a:ext cx="4716016" cy="3600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Riferimenti EU GMP </a:t>
            </a:r>
          </a:p>
          <a:p>
            <a:r>
              <a:rPr lang="it-IT" sz="2000" b="1" dirty="0" smtClean="0">
                <a:latin typeface="Arial" charset="0"/>
              </a:rPr>
              <a:t>Part I </a:t>
            </a:r>
            <a:r>
              <a:rPr lang="it-IT" sz="2000" b="1" dirty="0" err="1" smtClean="0">
                <a:latin typeface="Arial" charset="0"/>
              </a:rPr>
              <a:t>Chapter</a:t>
            </a:r>
            <a:r>
              <a:rPr lang="it-IT" sz="2000" b="1" dirty="0" smtClean="0">
                <a:latin typeface="Arial" charset="0"/>
              </a:rPr>
              <a:t> 8</a:t>
            </a:r>
            <a:endParaRPr lang="it-IT" sz="2000" b="1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Complaints</a:t>
            </a:r>
            <a:r>
              <a:rPr lang="it-IT" sz="1800" dirty="0">
                <a:latin typeface="Arial" charset="0"/>
              </a:rPr>
              <a:t>, </a:t>
            </a: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Defects</a:t>
            </a:r>
            <a:r>
              <a:rPr lang="it-IT" sz="1800" dirty="0" smtClean="0">
                <a:latin typeface="Arial" charset="0"/>
              </a:rPr>
              <a:t> &amp; </a:t>
            </a:r>
            <a:r>
              <a:rPr lang="it-IT" sz="1800" dirty="0" err="1" smtClean="0">
                <a:latin typeface="Arial" charset="0"/>
              </a:rPr>
              <a:t>Recalls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Part II </a:t>
            </a:r>
            <a:r>
              <a:rPr lang="it-IT" sz="2000" b="1" dirty="0" err="1">
                <a:latin typeface="Arial" charset="0"/>
              </a:rPr>
              <a:t>Chapter</a:t>
            </a:r>
            <a:r>
              <a:rPr lang="it-IT" sz="2000" b="1" dirty="0">
                <a:latin typeface="Arial" charset="0"/>
              </a:rPr>
              <a:t> </a:t>
            </a:r>
            <a:r>
              <a:rPr lang="it-IT" sz="2000" b="1" dirty="0" smtClean="0">
                <a:latin typeface="Arial" charset="0"/>
              </a:rPr>
              <a:t>15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Compliants</a:t>
            </a:r>
            <a:r>
              <a:rPr lang="it-IT" sz="1800" dirty="0" smtClean="0">
                <a:latin typeface="Arial" charset="0"/>
              </a:rPr>
              <a:t> &amp; </a:t>
            </a:r>
            <a:r>
              <a:rPr lang="it-IT" sz="1800" dirty="0" err="1" smtClean="0">
                <a:latin typeface="Arial" charset="0"/>
              </a:rPr>
              <a:t>Recalls</a:t>
            </a: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Part III (ICH Q10)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Arial" charset="0"/>
              </a:rPr>
              <a:t>CAPA System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Process</a:t>
            </a:r>
            <a:r>
              <a:rPr lang="it-IT" sz="1800" dirty="0" smtClean="0">
                <a:latin typeface="Arial" charset="0"/>
              </a:rPr>
              <a:t> &amp; Product </a:t>
            </a: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Continuous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>
                <a:latin typeface="Arial" charset="0"/>
              </a:rPr>
              <a:t>I</a:t>
            </a:r>
            <a:r>
              <a:rPr lang="it-IT" sz="1800" dirty="0" err="1" smtClean="0">
                <a:latin typeface="Arial" charset="0"/>
              </a:rPr>
              <a:t>mprovement</a:t>
            </a:r>
            <a:endParaRPr lang="it-IT" sz="1800" dirty="0" smtClean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System </a:t>
            </a:r>
            <a:r>
              <a:rPr lang="it-IT" sz="1800" dirty="0" err="1" smtClean="0">
                <a:latin typeface="Arial" charset="0"/>
              </a:rPr>
              <a:t>Continuous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Improvement</a:t>
            </a:r>
            <a:endParaRPr lang="it-IT" sz="1800" dirty="0"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it-IT" sz="2000" dirty="0" smtClean="0">
              <a:latin typeface="Arial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1520" y="1772816"/>
            <a:ext cx="3943350" cy="26642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9001:2015  </a:t>
            </a:r>
          </a:p>
          <a:p>
            <a:r>
              <a:rPr lang="it-IT" sz="2000" b="1" dirty="0" smtClean="0">
                <a:latin typeface="Arial" charset="0"/>
              </a:rPr>
              <a:t>Punto 10</a:t>
            </a:r>
          </a:p>
          <a:p>
            <a:pPr marL="0" lvl="1" indent="0">
              <a:buNone/>
            </a:pPr>
            <a:r>
              <a:rPr lang="it-IT" sz="1800" b="1" dirty="0" smtClean="0">
                <a:latin typeface="Arial" charset="0"/>
              </a:rPr>
              <a:t>Miglioramento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Azioni correttive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Miglioramento continuo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539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298873" y="1669988"/>
            <a:ext cx="8377583" cy="46393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5004048" y="2954771"/>
            <a:ext cx="3787155" cy="25326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Miglioramento continuo</a:t>
            </a:r>
            <a:endParaRPr lang="it-IT" sz="1800" dirty="0">
              <a:latin typeface="Arial" charset="0"/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518843" y="2693510"/>
            <a:ext cx="4176102" cy="2592288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611560" y="2873530"/>
            <a:ext cx="4299762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GMP</a:t>
            </a:r>
            <a:endParaRPr lang="it-IT" sz="1500" b="1" i="1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Azioni correttive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smtClean="0">
                <a:latin typeface="Arial" charset="0"/>
              </a:rPr>
              <a:t>Azioni preventive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1800" dirty="0" err="1" smtClean="0">
                <a:latin typeface="Arial" charset="0"/>
              </a:rPr>
              <a:t>Quality</a:t>
            </a:r>
            <a:r>
              <a:rPr lang="it-IT" sz="1800" dirty="0" smtClean="0">
                <a:latin typeface="Arial" charset="0"/>
              </a:rPr>
              <a:t> </a:t>
            </a:r>
            <a:r>
              <a:rPr lang="it-IT" sz="1800" dirty="0" err="1" smtClean="0">
                <a:latin typeface="Arial" charset="0"/>
              </a:rPr>
              <a:t>Metrics</a:t>
            </a:r>
            <a:r>
              <a:rPr lang="it-IT" sz="1800" dirty="0" smtClean="0">
                <a:latin typeface="Arial" charset="0"/>
              </a:rPr>
              <a:t> (Indicatori di Qualità)</a:t>
            </a:r>
          </a:p>
          <a:p>
            <a:pPr lvl="1">
              <a:buFont typeface="ScheringSymbolsArrowsPositive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800" dirty="0" smtClean="0">
              <a:latin typeface="Arial" charset="0"/>
            </a:endParaRPr>
          </a:p>
          <a:p>
            <a:pPr lvl="1">
              <a:buFont typeface="ScheringSymbolsArrowsPositive" charset="2"/>
              <a:buChar char="Ø"/>
            </a:pPr>
            <a:endParaRPr lang="it-IT" sz="1200" dirty="0">
              <a:latin typeface="Arial" charset="0"/>
            </a:endParaRPr>
          </a:p>
          <a:p>
            <a:endParaRPr lang="de-DE" sz="2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2627784" y="1772816"/>
            <a:ext cx="4132808" cy="5348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 : 2015 punto 10</a:t>
            </a:r>
          </a:p>
          <a:p>
            <a:endParaRPr lang="de-DE" sz="15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749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53604" y="3993915"/>
            <a:ext cx="5292725" cy="886397"/>
          </a:xfrm>
        </p:spPr>
        <p:txBody>
          <a:bodyPr/>
          <a:lstStyle/>
          <a:p>
            <a:r>
              <a:rPr lang="en-US" b="1" dirty="0" err="1" smtClean="0"/>
              <a:t>Sistemi</a:t>
            </a:r>
            <a:r>
              <a:rPr lang="en-US" b="1" dirty="0" smtClean="0"/>
              <a:t> di </a:t>
            </a:r>
            <a:r>
              <a:rPr lang="en-US" b="1" dirty="0" err="1" smtClean="0"/>
              <a:t>Qualità</a:t>
            </a:r>
            <a:r>
              <a:rPr lang="en-US" b="1" dirty="0" smtClean="0"/>
              <a:t> </a:t>
            </a:r>
            <a:r>
              <a:rPr lang="en-US" b="1" dirty="0" err="1" smtClean="0"/>
              <a:t>integrati</a:t>
            </a:r>
            <a:r>
              <a:rPr lang="en-US" b="1" dirty="0" smtClean="0"/>
              <a:t> GMP e ISO 9001</a:t>
            </a:r>
            <a:endParaRPr lang="en-US" b="1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Rectangle 15" descr="Titel_Intendis"/>
          <p:cNvSpPr>
            <a:spLocks noChangeArrowheads="1"/>
          </p:cNvSpPr>
          <p:nvPr/>
        </p:nvSpPr>
        <p:spPr bwMode="gray">
          <a:xfrm>
            <a:off x="0" y="0"/>
            <a:ext cx="9007475" cy="3429000"/>
          </a:xfrm>
          <a:prstGeom prst="rect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de-DE">
              <a:latin typeface="Arial" charset="0"/>
              <a:cs typeface="Arial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 bwMode="gray">
          <a:xfrm>
            <a:off x="3353603" y="5085184"/>
            <a:ext cx="5292725" cy="830997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Alessandro Regola</a:t>
            </a:r>
          </a:p>
          <a:p>
            <a:r>
              <a:rPr lang="en-US" sz="2000" b="1" dirty="0" smtClean="0"/>
              <a:t>Quality Unit</a:t>
            </a:r>
          </a:p>
          <a:p>
            <a:r>
              <a:rPr lang="en-US" sz="2000" b="1" dirty="0" smtClean="0"/>
              <a:t>Bayer HealthCare Manufacturing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4828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73307" y="1628800"/>
            <a:ext cx="8039100" cy="439248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z="2400" b="1" dirty="0" smtClean="0"/>
              <a:t>Aree tipiche di integrazione 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Management </a:t>
            </a:r>
            <a:r>
              <a:rPr lang="it-IT" sz="2400" dirty="0" err="1" smtClean="0"/>
              <a:t>Review</a:t>
            </a:r>
            <a:r>
              <a:rPr lang="it-IT" sz="2400" dirty="0" smtClean="0"/>
              <a:t> (Riesame della Direzione)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gestione </a:t>
            </a:r>
            <a:r>
              <a:rPr lang="it-IT" sz="2400" dirty="0"/>
              <a:t>controllata della documentazione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err="1" smtClean="0"/>
              <a:t>autoispezioni</a:t>
            </a:r>
            <a:r>
              <a:rPr lang="it-IT" sz="2400" dirty="0" smtClean="0"/>
              <a:t> </a:t>
            </a:r>
            <a:r>
              <a:rPr lang="it-IT" sz="2400" dirty="0"/>
              <a:t>e </a:t>
            </a:r>
            <a:r>
              <a:rPr lang="it-IT" sz="2400" dirty="0" smtClean="0"/>
              <a:t>audit </a:t>
            </a:r>
            <a:r>
              <a:rPr lang="it-IT" sz="2400" dirty="0"/>
              <a:t>ai fornitori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sistema </a:t>
            </a:r>
            <a:r>
              <a:rPr lang="it-IT" sz="2400" dirty="0"/>
              <a:t>di approvazione e valutazione dei fornitori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applicazione </a:t>
            </a:r>
            <a:r>
              <a:rPr lang="it-IT" sz="2400" dirty="0"/>
              <a:t>generalizzata dell’approccio “</a:t>
            </a:r>
            <a:r>
              <a:rPr lang="it-IT" sz="2400" dirty="0" err="1"/>
              <a:t>quality</a:t>
            </a:r>
            <a:r>
              <a:rPr lang="it-IT" sz="2400" dirty="0"/>
              <a:t> </a:t>
            </a:r>
            <a:r>
              <a:rPr lang="it-IT" sz="2400" dirty="0" err="1"/>
              <a:t>risk</a:t>
            </a:r>
            <a:r>
              <a:rPr lang="it-IT" sz="2400" dirty="0"/>
              <a:t> management”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gestione delle </a:t>
            </a:r>
            <a:r>
              <a:rPr lang="it-IT" sz="2400" dirty="0"/>
              <a:t>non conformità (deviazioni, reclami) e il sistema di azioni correttive e </a:t>
            </a:r>
            <a:r>
              <a:rPr lang="it-IT" sz="2400" dirty="0" smtClean="0"/>
              <a:t>preventive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gestione delle modifiche</a:t>
            </a:r>
            <a:endParaRPr lang="it-IT" sz="2400" dirty="0"/>
          </a:p>
          <a:p>
            <a:endParaRPr lang="de-DE" sz="1500" dirty="0"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480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73307" y="1628800"/>
            <a:ext cx="8039100" cy="39258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charset="0"/>
              </a:rPr>
              <a:t> Documenti, registrazioni e attività rilevanti per le GMP sono validi anche per le ISO 9001</a:t>
            </a:r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charset="0"/>
              </a:rPr>
              <a:t> Le GMP sono focalizzate sulla qualità del prodotto e sull’efficacia del sistema di qualità</a:t>
            </a:r>
          </a:p>
          <a:p>
            <a:pPr marL="285750" indent="-285750">
              <a:buClrTx/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charset="0"/>
              </a:rPr>
              <a:t> Le norme ISO 9001 sono focalizzate sui processi e sulla loro efficienza</a:t>
            </a:r>
          </a:p>
          <a:p>
            <a:pPr marL="285750" indent="-285750">
              <a:buClrTx/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charset="0"/>
              </a:rPr>
              <a:t> Le norme ISO 9001 richiedono orientamento al miglioramento continuo e alla soddisfazione del cliente</a:t>
            </a:r>
          </a:p>
          <a:p>
            <a:pPr marL="34290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charset="0"/>
              </a:rPr>
              <a:t> Le GMP si stanno evolvendo verso il miglioramento continuo  e un sempre maggiore coinvolgimento e impegno del top management</a:t>
            </a:r>
          </a:p>
          <a:p>
            <a:endParaRPr lang="de-DE" sz="1500" dirty="0"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344732" y="691207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Considerazioni finali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824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 bwMode="gray"/>
        <p:txBody>
          <a:bodyPr/>
          <a:lstStyle/>
          <a:p>
            <a:r>
              <a:rPr lang="en-US" dirty="0" smtClean="0"/>
              <a:t>Grazie !</a:t>
            </a:r>
            <a:endParaRPr lang="en-US" dirty="0"/>
          </a:p>
        </p:txBody>
      </p:sp>
      <p:pic>
        <p:nvPicPr>
          <p:cNvPr id="3" name="Bildplatzhalter 2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" r="24"/>
          <a:stretch>
            <a:fillRect/>
          </a:stretch>
        </p:blipFill>
        <p:spPr bwMode="gray"/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CTools_Agenda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8047037" cy="573087"/>
          </a:xfrm>
        </p:spPr>
        <p:txBody>
          <a:bodyPr/>
          <a:lstStyle/>
          <a:p>
            <a:r>
              <a:rPr lang="it-IT" sz="2400" b="1" dirty="0" smtClean="0">
                <a:latin typeface="Arial" charset="0"/>
              </a:rPr>
              <a:t>Storia della certificazione ISO 9000 del sito </a:t>
            </a:r>
            <a:br>
              <a:rPr lang="it-IT" sz="2400" b="1" dirty="0" smtClean="0">
                <a:latin typeface="Arial" charset="0"/>
              </a:rPr>
            </a:br>
            <a:r>
              <a:rPr lang="it-IT" sz="2400" b="1" dirty="0" smtClean="0">
                <a:latin typeface="Arial" charset="0"/>
              </a:rPr>
              <a:t>di  Segrate</a:t>
            </a:r>
            <a:endParaRPr lang="de-DE" sz="1300" b="1" dirty="0">
              <a:latin typeface="Arial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395536" y="1772815"/>
            <a:ext cx="8027988" cy="39258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v"/>
            </a:pPr>
            <a:r>
              <a:rPr lang="it-IT" sz="2400" b="1" dirty="0" smtClean="0">
                <a:latin typeface="Arial" charset="0"/>
              </a:rPr>
              <a:t> ISO 9002:1994  </a:t>
            </a:r>
            <a:r>
              <a:rPr lang="it-IT" sz="2400" dirty="0" smtClean="0">
                <a:latin typeface="Arial" charset="0"/>
              </a:rPr>
              <a:t>: Dicembre 2000 / </a:t>
            </a:r>
            <a:r>
              <a:rPr lang="it-IT" sz="2400" dirty="0" err="1" smtClean="0">
                <a:latin typeface="Arial" charset="0"/>
              </a:rPr>
              <a:t>Schering</a:t>
            </a:r>
            <a:r>
              <a:rPr lang="it-IT" sz="2400" dirty="0" smtClean="0">
                <a:latin typeface="Arial" charset="0"/>
              </a:rPr>
              <a:t> </a:t>
            </a:r>
            <a:r>
              <a:rPr lang="it-IT" sz="2400" dirty="0" err="1" smtClean="0">
                <a:latin typeface="Arial" charset="0"/>
              </a:rPr>
              <a:t>SpA</a:t>
            </a:r>
            <a:r>
              <a:rPr lang="it-IT" sz="2400" dirty="0" smtClean="0">
                <a:latin typeface="Arial" charset="0"/>
              </a:rPr>
              <a:t> / attività di produzione e commercializzazione di prodotti farmaceutici e </a:t>
            </a:r>
            <a:r>
              <a:rPr lang="it-IT" sz="2400" dirty="0">
                <a:latin typeface="Arial" charset="0"/>
              </a:rPr>
              <a:t> </a:t>
            </a:r>
            <a:r>
              <a:rPr lang="it-IT" sz="2400" dirty="0" smtClean="0">
                <a:latin typeface="Arial" charset="0"/>
              </a:rPr>
              <a:t>cosmetici 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it-IT" sz="2400" dirty="0">
                <a:latin typeface="Arial" charset="0"/>
              </a:rPr>
              <a:t> </a:t>
            </a:r>
            <a:r>
              <a:rPr lang="it-IT" sz="2400" b="1" dirty="0">
                <a:latin typeface="Arial" charset="0"/>
              </a:rPr>
              <a:t>ISO 9001:2000 </a:t>
            </a:r>
            <a:r>
              <a:rPr lang="it-IT" sz="2400" b="1" dirty="0" smtClean="0">
                <a:latin typeface="Arial" charset="0"/>
              </a:rPr>
              <a:t>: </a:t>
            </a:r>
            <a:r>
              <a:rPr lang="it-IT" sz="2400" dirty="0" smtClean="0">
                <a:latin typeface="Arial" charset="0"/>
              </a:rPr>
              <a:t>Luglio 2002 / </a:t>
            </a:r>
            <a:r>
              <a:rPr lang="it-IT" sz="2400" dirty="0" err="1" smtClean="0">
                <a:latin typeface="Arial" charset="0"/>
              </a:rPr>
              <a:t>Schering</a:t>
            </a:r>
            <a:r>
              <a:rPr lang="it-IT" sz="2400" dirty="0" smtClean="0">
                <a:latin typeface="Arial" charset="0"/>
              </a:rPr>
              <a:t> </a:t>
            </a:r>
            <a:r>
              <a:rPr lang="it-IT" sz="2400" dirty="0" err="1" smtClean="0">
                <a:latin typeface="Arial" charset="0"/>
              </a:rPr>
              <a:t>SpA</a:t>
            </a:r>
            <a:endParaRPr lang="it-IT" sz="2400" dirty="0" smtClean="0">
              <a:latin typeface="Arial" charset="0"/>
            </a:endParaRP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it-IT" sz="2400" dirty="0">
                <a:latin typeface="Arial" charset="0"/>
              </a:rPr>
              <a:t> </a:t>
            </a:r>
            <a:r>
              <a:rPr lang="it-IT" sz="2400" b="1" dirty="0" smtClean="0">
                <a:latin typeface="Arial" charset="0"/>
              </a:rPr>
              <a:t>ISO 9001:2008 </a:t>
            </a:r>
            <a:r>
              <a:rPr lang="it-IT" sz="2400" dirty="0" smtClean="0">
                <a:latin typeface="Arial" charset="0"/>
              </a:rPr>
              <a:t>: Ottobre 2008 / </a:t>
            </a:r>
            <a:r>
              <a:rPr lang="it-IT" sz="2400" dirty="0" err="1" smtClean="0">
                <a:latin typeface="Arial" charset="0"/>
              </a:rPr>
              <a:t>Intendis</a:t>
            </a:r>
            <a:r>
              <a:rPr lang="it-IT" sz="2400" dirty="0" smtClean="0">
                <a:latin typeface="Arial" charset="0"/>
              </a:rPr>
              <a:t> Manufacturing </a:t>
            </a:r>
            <a:r>
              <a:rPr lang="it-IT" sz="2400" dirty="0" err="1" smtClean="0">
                <a:latin typeface="Arial" charset="0"/>
              </a:rPr>
              <a:t>SpA</a:t>
            </a:r>
            <a:r>
              <a:rPr lang="it-IT" sz="2400" dirty="0" smtClean="0">
                <a:latin typeface="Arial" charset="0"/>
              </a:rPr>
              <a:t> / produzione di medicinali e cosmetici</a:t>
            </a:r>
          </a:p>
          <a:p>
            <a:pPr>
              <a:buClrTx/>
              <a:buFont typeface="Wingdings" panose="05000000000000000000" pitchFamily="2" charset="2"/>
              <a:buChar char="v"/>
            </a:pPr>
            <a:r>
              <a:rPr lang="it-IT" sz="2400" dirty="0">
                <a:latin typeface="Arial" charset="0"/>
              </a:rPr>
              <a:t> </a:t>
            </a:r>
            <a:r>
              <a:rPr lang="it-IT" sz="2400" b="1" dirty="0" smtClean="0">
                <a:latin typeface="Arial" charset="0"/>
              </a:rPr>
              <a:t>ISO 9001:2015 </a:t>
            </a:r>
            <a:r>
              <a:rPr lang="it-IT" sz="2400" dirty="0" smtClean="0">
                <a:latin typeface="Arial" charset="0"/>
              </a:rPr>
              <a:t>: in corso (prevista per Ottobre 2017) / Bayer </a:t>
            </a:r>
            <a:r>
              <a:rPr lang="it-IT" sz="2400" dirty="0" err="1" smtClean="0">
                <a:latin typeface="Arial" charset="0"/>
              </a:rPr>
              <a:t>HealthCare</a:t>
            </a:r>
            <a:r>
              <a:rPr lang="it-IT" sz="2400" dirty="0" smtClean="0">
                <a:latin typeface="Arial" charset="0"/>
              </a:rPr>
              <a:t> Manufacturing </a:t>
            </a:r>
            <a:r>
              <a:rPr lang="it-IT" sz="2400" dirty="0" err="1" smtClean="0">
                <a:latin typeface="Arial" charset="0"/>
              </a:rPr>
              <a:t>Srl</a:t>
            </a:r>
            <a:r>
              <a:rPr lang="it-IT" sz="2400" dirty="0" smtClean="0">
                <a:latin typeface="Arial" charset="0"/>
              </a:rPr>
              <a:t> / </a:t>
            </a:r>
            <a:r>
              <a:rPr lang="it-IT" sz="2400" dirty="0">
                <a:latin typeface="Arial" charset="0"/>
              </a:rPr>
              <a:t>produzione di medicinali e cosmetici</a:t>
            </a:r>
            <a:endParaRPr lang="de-DE" sz="24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92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>
          <a:xfrm>
            <a:off x="539552" y="664369"/>
            <a:ext cx="8047037" cy="573087"/>
          </a:xfrm>
        </p:spPr>
        <p:txBody>
          <a:bodyPr/>
          <a:lstStyle/>
          <a:p>
            <a:r>
              <a:rPr lang="it-IT" sz="2400" b="1" dirty="0" smtClean="0">
                <a:latin typeface="Arial" charset="0"/>
              </a:rPr>
              <a:t>Il sito di Segrate oggi</a:t>
            </a:r>
            <a:endParaRPr lang="de-DE" sz="1300" b="1" dirty="0">
              <a:latin typeface="Arial" charset="0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251520" y="1963738"/>
            <a:ext cx="8424936" cy="39258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Wingdings" panose="05000000000000000000" pitchFamily="2" charset="2"/>
              <a:buChar char="v"/>
            </a:pPr>
            <a:r>
              <a:rPr lang="it-IT" sz="2400" b="1" dirty="0" smtClean="0">
                <a:latin typeface="Arial" charset="0"/>
              </a:rPr>
              <a:t> </a:t>
            </a:r>
            <a:r>
              <a:rPr lang="it-IT" sz="2400" dirty="0" smtClean="0">
                <a:latin typeface="Arial" charset="0"/>
              </a:rPr>
              <a:t>Produzione di medicinali / forme farmaceutiche semisolide : creme idrofile / idrofobe, gel idrofili, unguenti idrofobi</a:t>
            </a:r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charset="0"/>
              </a:rPr>
              <a:t> Autorizzazione alla produzione AIFA, approvazione US FDA per due formulazioni , approvazioni ANVISA (Brasile), MHLW  (Giappone), SFDA (Arabia Saudita), ecc.</a:t>
            </a:r>
            <a:endParaRPr lang="it-IT" sz="2400" dirty="0">
              <a:latin typeface="Arial" charset="0"/>
            </a:endParaRPr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it-IT" sz="2400" dirty="0" smtClean="0">
                <a:latin typeface="Arial" charset="0"/>
              </a:rPr>
              <a:t> Esportazione in USA, Giappone, Brasile, Australia, Canada, ecc.</a:t>
            </a:r>
          </a:p>
          <a:p>
            <a:pPr lvl="1">
              <a:buClrTx/>
              <a:buFont typeface="Wingdings" panose="05000000000000000000" pitchFamily="2" charset="2"/>
              <a:buChar char="v"/>
            </a:pPr>
            <a:r>
              <a:rPr lang="it-IT" sz="2400" dirty="0">
                <a:latin typeface="Arial" charset="0"/>
              </a:rPr>
              <a:t> </a:t>
            </a:r>
            <a:r>
              <a:rPr lang="it-IT" sz="2400" dirty="0" smtClean="0">
                <a:latin typeface="Arial" charset="0"/>
              </a:rPr>
              <a:t>Produzione di cosmetici : basi dermocosmetiche</a:t>
            </a:r>
          </a:p>
          <a:p>
            <a:pPr lvl="1">
              <a:buFont typeface="ScheringSymbolsArrowsPositive" charset="2"/>
              <a:buChar char="Ø"/>
            </a:pPr>
            <a:endParaRPr lang="it-IT" sz="1800" dirty="0">
              <a:latin typeface="Arial" charset="0"/>
            </a:endParaRPr>
          </a:p>
          <a:p>
            <a:pPr>
              <a:buFont typeface="ScheringSymbolsArrowsPositive" charset="2"/>
              <a:buChar char="Ø"/>
            </a:pPr>
            <a:endParaRPr lang="de-DE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71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19100" y="1772816"/>
            <a:ext cx="8027988" cy="39258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Tx/>
            </a:pPr>
            <a:r>
              <a:rPr lang="it-IT" sz="2400" b="1" dirty="0" smtClean="0"/>
              <a:t>Fondamenti</a:t>
            </a:r>
          </a:p>
          <a:p>
            <a:pPr lvl="0">
              <a:buClrTx/>
            </a:pPr>
            <a:endParaRPr lang="it-IT" sz="2400" dirty="0"/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coincidenza </a:t>
            </a:r>
            <a:r>
              <a:rPr lang="it-IT" sz="2400" dirty="0"/>
              <a:t>fra gestione aziendale e gestione del sistema qualità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coincidenza </a:t>
            </a:r>
            <a:r>
              <a:rPr lang="it-IT" sz="2400" dirty="0"/>
              <a:t>o integrazione fra attività e procedure ISO9001 e GMP, per quanto possibile</a:t>
            </a:r>
          </a:p>
          <a:p>
            <a:pPr marL="342900" lvl="0" indent="-342900">
              <a:buClrTx/>
              <a:buFont typeface="Wingdings" panose="05000000000000000000" pitchFamily="2" charset="2"/>
              <a:buChar char="v"/>
            </a:pPr>
            <a:r>
              <a:rPr lang="it-IT" sz="2400" dirty="0" smtClean="0"/>
              <a:t>sfruttamento </a:t>
            </a:r>
            <a:r>
              <a:rPr lang="it-IT" sz="2400" dirty="0"/>
              <a:t>dei principi ISO9001 per una interpretazione delle GMP sempre più orientata al miglioramento continuo dei prodotti e dei processi</a:t>
            </a: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>
              <a:buFont typeface="ScheringSymbolsArrowsPositive" charset="2"/>
              <a:buChar char="Ø"/>
            </a:pPr>
            <a:endParaRPr lang="de-DE" sz="2000" dirty="0"/>
          </a:p>
        </p:txBody>
      </p:sp>
      <p:sp>
        <p:nvSpPr>
          <p:cNvPr id="5" name="Rectangle 9"/>
          <p:cNvSpPr txBox="1">
            <a:spLocks noChangeArrowheads="1"/>
          </p:cNvSpPr>
          <p:nvPr/>
        </p:nvSpPr>
        <p:spPr bwMode="gray">
          <a:xfrm>
            <a:off x="409575" y="620688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Certificazione ISO 9001 del sito di Segrate</a:t>
            </a:r>
            <a:endParaRPr lang="de-DE" sz="13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691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1" y="836712"/>
            <a:ext cx="8047037" cy="573087"/>
          </a:xfrm>
        </p:spPr>
        <p:txBody>
          <a:bodyPr/>
          <a:lstStyle/>
          <a:p>
            <a:r>
              <a:rPr lang="it-IT" sz="2400" b="1" dirty="0" smtClean="0">
                <a:latin typeface="Arial" charset="0"/>
              </a:rPr>
              <a:t>Implementazione della </a:t>
            </a:r>
            <a:r>
              <a:rPr lang="it-IT" sz="2400" b="1" dirty="0">
                <a:latin typeface="Arial" charset="0"/>
              </a:rPr>
              <a:t>ISO </a:t>
            </a:r>
            <a:r>
              <a:rPr lang="it-IT" sz="2400" b="1" dirty="0" smtClean="0">
                <a:latin typeface="Arial" charset="0"/>
              </a:rPr>
              <a:t>9001 in aree GMP</a:t>
            </a:r>
            <a:endParaRPr lang="de-DE" sz="2400" b="1" dirty="0">
              <a:latin typeface="Arial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211961" y="1700808"/>
            <a:ext cx="4752528" cy="17281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Riferimenti EU GMP</a:t>
            </a:r>
            <a:endParaRPr lang="it-IT" sz="2000" b="1" dirty="0" smtClean="0">
              <a:latin typeface="Arial" charset="0"/>
            </a:endParaRPr>
          </a:p>
          <a:p>
            <a:endParaRPr lang="it-IT" sz="2000" dirty="0" smtClean="0">
              <a:latin typeface="Arial" charset="0"/>
            </a:endParaRPr>
          </a:p>
          <a:p>
            <a:r>
              <a:rPr lang="it-IT" sz="2000" dirty="0" smtClean="0">
                <a:latin typeface="Arial" charset="0"/>
              </a:rPr>
              <a:t>Part I </a:t>
            </a:r>
            <a:r>
              <a:rPr lang="it-IT" sz="2000" dirty="0" err="1" smtClean="0">
                <a:latin typeface="Arial" charset="0"/>
              </a:rPr>
              <a:t>Chapter</a:t>
            </a:r>
            <a:r>
              <a:rPr lang="it-IT" sz="2000" dirty="0" smtClean="0">
                <a:latin typeface="Arial" charset="0"/>
              </a:rPr>
              <a:t> 1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Arial" charset="0"/>
              </a:rPr>
              <a:t>Pharmaceutical</a:t>
            </a:r>
            <a:r>
              <a:rPr lang="it-IT" sz="2000" dirty="0" smtClean="0">
                <a:latin typeface="Arial" charset="0"/>
              </a:rPr>
              <a:t> </a:t>
            </a: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 System</a:t>
            </a:r>
          </a:p>
          <a:p>
            <a:pPr marL="0" lvl="1" indent="0">
              <a:buNone/>
            </a:pPr>
            <a:r>
              <a:rPr lang="it-IT" sz="2000" dirty="0">
                <a:latin typeface="Arial" charset="0"/>
              </a:rPr>
              <a:t>Part </a:t>
            </a:r>
            <a:r>
              <a:rPr lang="it-IT" sz="2000" dirty="0" smtClean="0">
                <a:latin typeface="Arial" charset="0"/>
              </a:rPr>
              <a:t>II </a:t>
            </a:r>
            <a:r>
              <a:rPr lang="it-IT" sz="2000" dirty="0" err="1">
                <a:latin typeface="Arial" charset="0"/>
              </a:rPr>
              <a:t>Chapter</a:t>
            </a:r>
            <a:r>
              <a:rPr lang="it-IT" sz="2000" dirty="0">
                <a:latin typeface="Arial" charset="0"/>
              </a:rPr>
              <a:t> </a:t>
            </a:r>
            <a:r>
              <a:rPr lang="it-IT" sz="2000" dirty="0" smtClean="0">
                <a:latin typeface="Arial" charset="0"/>
              </a:rPr>
              <a:t>2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 Management</a:t>
            </a:r>
          </a:p>
          <a:p>
            <a:pPr marL="0" lvl="1" indent="0">
              <a:buNone/>
            </a:pPr>
            <a:r>
              <a:rPr lang="it-IT" sz="2000" dirty="0" smtClean="0">
                <a:latin typeface="Arial" charset="0"/>
              </a:rPr>
              <a:t>Part III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>
                <a:latin typeface="Arial" charset="0"/>
              </a:rPr>
              <a:t>Pharmaceutical</a:t>
            </a:r>
            <a:r>
              <a:rPr lang="it-IT" sz="2000" dirty="0">
                <a:latin typeface="Arial" charset="0"/>
              </a:rPr>
              <a:t> </a:t>
            </a:r>
            <a:r>
              <a:rPr lang="it-IT" sz="2000" dirty="0" err="1">
                <a:latin typeface="Arial" charset="0"/>
              </a:rPr>
              <a:t>Quality</a:t>
            </a:r>
            <a:r>
              <a:rPr lang="it-IT" sz="2000" dirty="0">
                <a:latin typeface="Arial" charset="0"/>
              </a:rPr>
              <a:t> </a:t>
            </a:r>
            <a:r>
              <a:rPr lang="it-IT" sz="2000" dirty="0" smtClean="0">
                <a:latin typeface="Arial" charset="0"/>
              </a:rPr>
              <a:t>System (ICH Q10)</a:t>
            </a:r>
            <a:endParaRPr lang="it-IT" sz="20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9886" y="1700808"/>
            <a:ext cx="3943350" cy="30243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9001:2015  </a:t>
            </a:r>
          </a:p>
          <a:p>
            <a:r>
              <a:rPr lang="it-IT" sz="2000" b="1" dirty="0" smtClean="0">
                <a:latin typeface="Arial" charset="0"/>
              </a:rPr>
              <a:t>Punto 4</a:t>
            </a: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Contesto dell’organizzazione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Bisogni e aspettative delle parti interessate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Campo di applicazione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Sistema di gestione qualità e processi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70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298873" y="1669988"/>
            <a:ext cx="8377583" cy="46393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3648" y="2723337"/>
            <a:ext cx="4132808" cy="25326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Obiettivi per la Qualità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Descrizione, controllo e monitoraggio processi (diversi dalla produzione)</a:t>
            </a:r>
            <a:endParaRPr lang="it-IT" sz="20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>
                <a:latin typeface="Arial" charset="0"/>
              </a:rPr>
              <a:t>Identificazione di tutte le parti interessate e dei loro bisogni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>
                <a:latin typeface="Arial" charset="0"/>
              </a:rPr>
              <a:t>Analisi del contesto in cui opera l’azienda</a:t>
            </a:r>
          </a:p>
          <a:p>
            <a:pPr>
              <a:buFont typeface="ScheringSymbolsArrowsPositive" charset="2"/>
              <a:buChar char="Ø"/>
            </a:pPr>
            <a:endParaRPr lang="de-DE" sz="1500" dirty="0">
              <a:latin typeface="Arial" charset="0"/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435455" y="2354943"/>
            <a:ext cx="3985095" cy="266429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39552" y="2407084"/>
            <a:ext cx="3456384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GMP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Sistema di </a:t>
            </a:r>
            <a:r>
              <a:rPr lang="it-IT" sz="2000" dirty="0" err="1" smtClean="0">
                <a:latin typeface="Arial" charset="0"/>
              </a:rPr>
              <a:t>Qualià</a:t>
            </a:r>
            <a:endParaRPr lang="it-IT" sz="20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>
                <a:latin typeface="Arial" charset="0"/>
              </a:rPr>
              <a:t>Descrizione, controllo e monitoraggio processi </a:t>
            </a:r>
            <a:r>
              <a:rPr lang="it-IT" sz="2000" dirty="0" smtClean="0">
                <a:latin typeface="Arial" charset="0"/>
              </a:rPr>
              <a:t>(produzione</a:t>
            </a:r>
            <a:r>
              <a:rPr lang="it-IT" sz="2000" dirty="0">
                <a:latin typeface="Arial" charset="0"/>
              </a:rPr>
              <a:t>)</a:t>
            </a:r>
          </a:p>
          <a:p>
            <a:endParaRPr lang="de-DE" sz="2200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915816" y="1776209"/>
            <a:ext cx="4132808" cy="5348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 : 2015 punto 4</a:t>
            </a:r>
          </a:p>
          <a:p>
            <a:endParaRPr lang="de-DE" sz="1500" dirty="0">
              <a:latin typeface="Arial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400051" y="836712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18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499992" y="1700808"/>
            <a:ext cx="4752528" cy="17281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Riferimenti EU GMP </a:t>
            </a:r>
          </a:p>
          <a:p>
            <a:r>
              <a:rPr lang="it-IT" sz="2000" b="1" dirty="0" smtClean="0">
                <a:latin typeface="Arial" charset="0"/>
              </a:rPr>
              <a:t>Part I </a:t>
            </a:r>
            <a:r>
              <a:rPr lang="it-IT" sz="2000" b="1" dirty="0" err="1" smtClean="0">
                <a:latin typeface="Arial" charset="0"/>
              </a:rPr>
              <a:t>Chapter</a:t>
            </a:r>
            <a:r>
              <a:rPr lang="it-IT" sz="2000" b="1" dirty="0" smtClean="0">
                <a:latin typeface="Arial" charset="0"/>
              </a:rPr>
              <a:t> 1 &amp; 2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err="1" smtClean="0">
                <a:latin typeface="Arial" charset="0"/>
              </a:rPr>
              <a:t>Pharmaceutical</a:t>
            </a:r>
            <a:r>
              <a:rPr lang="it-IT" sz="2000" dirty="0" smtClean="0">
                <a:latin typeface="Arial" charset="0"/>
              </a:rPr>
              <a:t> </a:t>
            </a: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 System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err="1" smtClean="0">
                <a:latin typeface="Arial" charset="0"/>
              </a:rPr>
              <a:t>Personnel</a:t>
            </a:r>
            <a:endParaRPr lang="it-IT" sz="2000" dirty="0" smtClean="0">
              <a:latin typeface="Arial" charset="0"/>
            </a:endParaRPr>
          </a:p>
          <a:p>
            <a:pPr marL="0" lvl="1" indent="0">
              <a:buClrTx/>
              <a:buNone/>
            </a:pPr>
            <a:endParaRPr lang="it-IT" sz="2000" dirty="0" smtClean="0">
              <a:latin typeface="Arial" charset="0"/>
            </a:endParaRPr>
          </a:p>
          <a:p>
            <a:pPr marL="0" lvl="1" indent="0">
              <a:buNone/>
            </a:pPr>
            <a:r>
              <a:rPr lang="it-IT" sz="2000" b="1" dirty="0">
                <a:latin typeface="Arial" charset="0"/>
              </a:rPr>
              <a:t>Part </a:t>
            </a:r>
            <a:r>
              <a:rPr lang="it-IT" sz="2000" b="1" dirty="0" smtClean="0">
                <a:latin typeface="Arial" charset="0"/>
              </a:rPr>
              <a:t>II </a:t>
            </a:r>
            <a:r>
              <a:rPr lang="it-IT" sz="2000" b="1" dirty="0" err="1">
                <a:latin typeface="Arial" charset="0"/>
              </a:rPr>
              <a:t>Chapter</a:t>
            </a:r>
            <a:r>
              <a:rPr lang="it-IT" sz="2000" b="1" dirty="0">
                <a:latin typeface="Arial" charset="0"/>
              </a:rPr>
              <a:t> </a:t>
            </a:r>
            <a:r>
              <a:rPr lang="it-IT" sz="2000" b="1" dirty="0" smtClean="0">
                <a:latin typeface="Arial" charset="0"/>
              </a:rPr>
              <a:t>2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 Management</a:t>
            </a: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  <a:p>
            <a:pPr marL="0" lvl="1" indent="0">
              <a:buNone/>
            </a:pPr>
            <a:endParaRPr lang="it-IT" sz="1800" dirty="0">
              <a:latin typeface="Arial" charset="0"/>
            </a:endParaRPr>
          </a:p>
          <a:p>
            <a:pPr marL="0" lvl="1" indent="0">
              <a:buNone/>
            </a:pPr>
            <a:endParaRPr lang="it-IT" sz="1800" dirty="0" smtClean="0">
              <a:latin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9886" y="1700808"/>
            <a:ext cx="3943350" cy="25202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9001:2015  </a:t>
            </a:r>
          </a:p>
          <a:p>
            <a:r>
              <a:rPr lang="it-IT" sz="2000" b="1" dirty="0" smtClean="0">
                <a:latin typeface="Arial" charset="0"/>
              </a:rPr>
              <a:t>Punto 5</a:t>
            </a:r>
          </a:p>
          <a:p>
            <a:pPr marL="0" lvl="1" indent="0">
              <a:buNone/>
            </a:pPr>
            <a:r>
              <a:rPr lang="it-IT" sz="2000" b="1" dirty="0" smtClean="0">
                <a:latin typeface="Arial" charset="0"/>
              </a:rPr>
              <a:t>Leadership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Leadership e impegno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Politica per la qualità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Ruoli, responsabilità e autorità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400051" y="836712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3482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arrotondato 7"/>
          <p:cNvSpPr/>
          <p:nvPr/>
        </p:nvSpPr>
        <p:spPr bwMode="auto">
          <a:xfrm>
            <a:off x="298873" y="1556792"/>
            <a:ext cx="8377583" cy="463933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1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43647" y="3212976"/>
            <a:ext cx="3903441" cy="253263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Politica per la Qualità</a:t>
            </a:r>
            <a:endParaRPr lang="it-IT" sz="2000" dirty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Management </a:t>
            </a:r>
            <a:r>
              <a:rPr lang="it-IT" sz="2000" dirty="0" err="1" smtClean="0">
                <a:latin typeface="Arial" charset="0"/>
              </a:rPr>
              <a:t>Review</a:t>
            </a:r>
            <a:r>
              <a:rPr lang="it-IT" sz="2000" dirty="0" smtClean="0">
                <a:latin typeface="Arial" charset="0"/>
              </a:rPr>
              <a:t> / Riesame della Direzione (Global</a:t>
            </a:r>
            <a:r>
              <a:rPr lang="it-IT" sz="2000" dirty="0">
                <a:latin typeface="Arial" charset="0"/>
              </a:rPr>
              <a:t>) </a:t>
            </a:r>
            <a:endParaRPr lang="it-IT" sz="2000" dirty="0" smtClean="0">
              <a:latin typeface="Arial" charset="0"/>
            </a:endParaRP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Integrazione sistema qualità con sistema di business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Focalizzazione su tutti i clienti </a:t>
            </a:r>
            <a:endParaRPr lang="it-IT" sz="2000" dirty="0">
              <a:latin typeface="Arial" charset="0"/>
            </a:endParaRPr>
          </a:p>
        </p:txBody>
      </p:sp>
      <p:sp>
        <p:nvSpPr>
          <p:cNvPr id="13" name="Rettangolo arrotondato 12"/>
          <p:cNvSpPr/>
          <p:nvPr/>
        </p:nvSpPr>
        <p:spPr bwMode="auto">
          <a:xfrm>
            <a:off x="438474" y="2564904"/>
            <a:ext cx="3985095" cy="2664296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6350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40000"/>
              </a:spcBef>
              <a:spcAft>
                <a:spcPct val="0"/>
              </a:spcAft>
            </a:pPr>
            <a:endParaRPr lang="it-IT" sz="1300" dirty="0" err="1" smtClean="0">
              <a:solidFill>
                <a:schemeClr val="dk1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39552" y="2780928"/>
            <a:ext cx="3456384" cy="223224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GMP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Ruoli e responsabilità, organigrammi</a:t>
            </a:r>
          </a:p>
          <a:p>
            <a:pPr lvl="1">
              <a:buClrTx/>
              <a:buFont typeface="ScheringSymbolsArrowsPositive" charset="2"/>
              <a:buChar char="Ø"/>
            </a:pPr>
            <a:r>
              <a:rPr lang="it-IT" sz="2000" dirty="0" smtClean="0">
                <a:latin typeface="Arial" charset="0"/>
              </a:rPr>
              <a:t>Management </a:t>
            </a:r>
            <a:r>
              <a:rPr lang="it-IT" sz="2000" dirty="0" err="1" smtClean="0">
                <a:latin typeface="Arial" charset="0"/>
              </a:rPr>
              <a:t>Review</a:t>
            </a:r>
            <a:r>
              <a:rPr lang="it-IT" sz="2000" dirty="0" smtClean="0">
                <a:latin typeface="Arial" charset="0"/>
              </a:rPr>
              <a:t> (</a:t>
            </a:r>
            <a:r>
              <a:rPr lang="it-IT" sz="2000" dirty="0" err="1" smtClean="0">
                <a:latin typeface="Arial" charset="0"/>
              </a:rPr>
              <a:t>Quality</a:t>
            </a:r>
            <a:r>
              <a:rPr lang="it-IT" sz="2000" dirty="0" smtClean="0">
                <a:latin typeface="Arial" charset="0"/>
              </a:rPr>
              <a:t>)</a:t>
            </a:r>
            <a:endParaRPr lang="it-IT" sz="2000" dirty="0">
              <a:latin typeface="Arial" charset="0"/>
            </a:endParaRPr>
          </a:p>
          <a:p>
            <a:endParaRPr lang="de-DE" sz="220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400051" y="836712"/>
            <a:ext cx="8047037" cy="573087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b="1" dirty="0" smtClean="0">
                <a:latin typeface="Arial" charset="0"/>
              </a:rPr>
              <a:t>Implementazione della ISO 9001 in aree GMP</a:t>
            </a:r>
            <a:endParaRPr lang="de-DE" sz="2400" b="1" dirty="0">
              <a:latin typeface="Arial" charset="0"/>
            </a:endParaRP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2843808" y="1844824"/>
            <a:ext cx="4132808" cy="5348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2925" indent="-276225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96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6325" indent="-266700" algn="l" defTabSz="914400" rtl="0" eaLnBrk="1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b="1" i="1" dirty="0" smtClean="0">
                <a:latin typeface="Arial" charset="0"/>
              </a:rPr>
              <a:t>ISO 9001 : 2015 punto 5</a:t>
            </a:r>
          </a:p>
          <a:p>
            <a:endParaRPr lang="de-DE" sz="1500" dirty="0"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93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HEADERROWEXIST_DONOTDELETE" val="0"/>
  <p:tag name="BCTOOLS_AGENDAHEADERROWEXISTS_DONOTDELETE" val="0"/>
  <p:tag name="BCTOOLS_AGENDAFIXLAYOUT_DONOTDELETE" val="1"/>
  <p:tag name="BCTOOLS_AGENDAOVERVIEWSLIDE_DONOTDELETE" val="0"/>
  <p:tag name="THINKCELLUNDODONOTDELETE" val="10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DSZeqkibEel43aMROHIc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iEn_K1ZIE.QWvO2CaiNg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8lsY6.0qEO8jGbpQVqW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J6kOn1AUSjg2IfI7zxh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qWHmLwCUm.F2.VVBcpy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kbqYsRTECN6V6N6E4kQ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PM_N1NLKEyCLdQ6pJG.o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aL92A6t.E.ZW2V9VTgzB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RietqcGGk294Wo3ogn_D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2mZ.eBkWUOc41YZgvuGs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xzrQVqfbUaUehbVKEM3_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hxxr_Oa0aH5oesZeeyL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HYPrFIqUO9WbXiYln0T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TAfC7IykCxZrCkZtXDa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l5xZ.1bEi0xLDGPJA9Y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ufaxOdlEGIXWlxV3YK7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zqGGaulUKyw.ovUWAa9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X2KdLneAUqP1dnADAu1p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HtW5FPHt0G12x0FdL021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NsED7uL0275lrnBkyJm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uIblPer_kmVvzaxwBDnI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pb.Wi2dJEuX5K3CRe3Oe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DtrkLGKWUmq_iCLdyKCP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fjzSDzEHEaTkuH17C5c2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HU7PHCtWESN.dEZitERr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3xye1cRU6Cr4pJsFUHL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t.5UMRy3EGmDhhXq6FTz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BqLj9.0E2azf27Agu5V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LHwqMJ1Ak6o6WEQ3SgD9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d8j3Jvo9U6h.mBPfScJ1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78W1K0lEy7dsIR6Z_3t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WGiXxRPC0uaSHpRJWqZj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VfXro0VEOEACQUi2fLG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.8JMpF9E.v8A1PxpeP1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XxrUr1pCEKXq4x8wLeW5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301O_89Mk61lasm0_RIj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vfCkCKt0aJdMzW.yVQD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L.okaKtSUuOAaioX95Lt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pSnXq3SV0iIvJ.P7RIy2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gldG7ybrUuXfimq9XVYT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0TT.EL0kODy1hjQgCCu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uu8SDqd9EysPdeRZppfl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3hu6ABOUyRevCd0dMCb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3QRgL3C.06xHg62nxSwA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KVfQ6lZkGQ_6j5lcH2C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CTOOLS_AGENDATEXT_DONOTDELETE" val="AzA pump dispense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nz56qnIN0qkc5tWoJEok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yGZYhs1UGI4DAWrqoIRQ"/>
</p:tagLst>
</file>

<file path=ppt/theme/theme1.xml><?xml version="1.0" encoding="utf-8"?>
<a:theme xmlns:a="http://schemas.openxmlformats.org/drawingml/2006/main" name="PR_BHC_PPT2010_4-3_Template_110617a">
  <a:themeElements>
    <a:clrScheme name="BAYER NEU">
      <a:dk1>
        <a:srgbClr val="676767"/>
      </a:dk1>
      <a:lt1>
        <a:srgbClr val="FFFFFF"/>
      </a:lt1>
      <a:dk2>
        <a:srgbClr val="000000"/>
      </a:dk2>
      <a:lt2>
        <a:srgbClr val="BFBFBF"/>
      </a:lt2>
      <a:accent1>
        <a:srgbClr val="0090C5"/>
      </a:accent1>
      <a:accent2>
        <a:srgbClr val="6BC200"/>
      </a:accent2>
      <a:accent3>
        <a:srgbClr val="00BABA"/>
      </a:accent3>
      <a:accent4>
        <a:srgbClr val="818181"/>
      </a:accent4>
      <a:accent5>
        <a:srgbClr val="C32A1F"/>
      </a:accent5>
      <a:accent6>
        <a:srgbClr val="005598"/>
      </a:accent6>
      <a:hlink>
        <a:srgbClr val="0090C5"/>
      </a:hlink>
      <a:folHlink>
        <a:srgbClr val="6BC200"/>
      </a:folHlink>
    </a:clrScheme>
    <a:fontScheme name="Bay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algn="ctr">
          <a:solidFill>
            <a:schemeClr val="accent6"/>
          </a:solidFill>
          <a:miter lim="800000"/>
          <a:headEnd/>
          <a:tailEnd/>
        </a:ln>
        <a:effectLst/>
      </a:spPr>
      <a:bodyPr vert="horz" wrap="square" lIns="72000" tIns="72000" rIns="72000" bIns="72000" numCol="1" rtlCol="0" anchor="t" anchorCtr="0" compatLnSpc="1">
        <a:prstTxWarp prst="textNoShape">
          <a:avLst/>
        </a:prstTxWarp>
      </a:bodyPr>
      <a:lstStyle>
        <a:defPPr>
          <a:spcBef>
            <a:spcPct val="40000"/>
          </a:spcBef>
          <a:spcAft>
            <a:spcPct val="0"/>
          </a:spcAft>
          <a:defRPr sz="1300" dirty="0" err="1" smtClean="0">
            <a:solidFill>
              <a:schemeClr val="dk1"/>
            </a:solidFill>
          </a:defRPr>
        </a:defPPr>
      </a:lstStyle>
    </a:spDef>
    <a:lnDef>
      <a:spPr bwMode="gray">
        <a:ln w="6350"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wrap="square" lIns="72000" tIns="72000" rIns="72000" bIns="72000" rtlCol="0" anchor="t" anchorCtr="0">
        <a:noAutofit/>
      </a:bodyPr>
      <a:lstStyle>
        <a:defPPr>
          <a:spcBef>
            <a:spcPct val="40000"/>
          </a:spcBef>
          <a:spcAft>
            <a:spcPct val="0"/>
          </a:spcAft>
          <a:defRPr sz="1300" smtClean="0">
            <a:solidFill>
              <a:schemeClr val="dk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Bayer Holding">
      <a:dk1>
        <a:srgbClr val="FFFFFF"/>
      </a:dk1>
      <a:lt1>
        <a:srgbClr val="002864"/>
      </a:lt1>
      <a:dk2>
        <a:srgbClr val="7787B5"/>
      </a:dk2>
      <a:lt2>
        <a:srgbClr val="676767"/>
      </a:lt2>
      <a:accent1>
        <a:srgbClr val="0090C5"/>
      </a:accent1>
      <a:accent2>
        <a:srgbClr val="6BC200"/>
      </a:accent2>
      <a:accent3>
        <a:srgbClr val="676767"/>
      </a:accent3>
      <a:accent4>
        <a:srgbClr val="000000"/>
      </a:accent4>
      <a:accent5>
        <a:srgbClr val="818181"/>
      </a:accent5>
      <a:accent6>
        <a:srgbClr val="00BABA"/>
      </a:accent6>
      <a:hlink>
        <a:srgbClr val="00334C"/>
      </a:hlink>
      <a:folHlink>
        <a:srgbClr val="00698E"/>
      </a:folHlink>
    </a:clrScheme>
    <a:fontScheme name="Bay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Bayer Holding">
      <a:dk1>
        <a:srgbClr val="FFFFFF"/>
      </a:dk1>
      <a:lt1>
        <a:srgbClr val="002864"/>
      </a:lt1>
      <a:dk2>
        <a:srgbClr val="7787B5"/>
      </a:dk2>
      <a:lt2>
        <a:srgbClr val="676767"/>
      </a:lt2>
      <a:accent1>
        <a:srgbClr val="0090C5"/>
      </a:accent1>
      <a:accent2>
        <a:srgbClr val="6BC200"/>
      </a:accent2>
      <a:accent3>
        <a:srgbClr val="676767"/>
      </a:accent3>
      <a:accent4>
        <a:srgbClr val="000000"/>
      </a:accent4>
      <a:accent5>
        <a:srgbClr val="818181"/>
      </a:accent5>
      <a:accent6>
        <a:srgbClr val="00BABA"/>
      </a:accent6>
      <a:hlink>
        <a:srgbClr val="00334C"/>
      </a:hlink>
      <a:folHlink>
        <a:srgbClr val="00698E"/>
      </a:folHlink>
    </a:clrScheme>
    <a:fontScheme name="Bay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25FFD2E2393147A5C1281B702C6CC6" ma:contentTypeVersion="18" ma:contentTypeDescription="Create a new document." ma:contentTypeScope="" ma:versionID="f442cd51cdea02560fdc511fd0293f20">
  <xsd:schema xmlns:xsd="http://www.w3.org/2001/XMLSchema" xmlns:xs="http://www.w3.org/2001/XMLSchema" xmlns:p="http://schemas.microsoft.com/office/2006/metadata/properties" xmlns:ns1="http://schemas.microsoft.com/sharepoint/v3" xmlns:ns2="ec0e4379-f04f-4ef1-9591-e2c855664f53" targetNamespace="http://schemas.microsoft.com/office/2006/metadata/properties" ma:root="true" ma:fieldsID="fcd29338dab6ae87a597cb5d389fc51c" ns1:_="" ns2:_="">
    <xsd:import namespace="http://schemas.microsoft.com/sharepoint/v3"/>
    <xsd:import namespace="ec0e4379-f04f-4ef1-9591-e2c855664f53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_dlc_Exempt" minOccurs="0"/>
                <xsd:element ref="ns1:_dlc_ExpireDateSaved" minOccurs="0"/>
                <xsd:element ref="ns1:_dlc_ExpireDate" minOccurs="0"/>
                <xsd:element ref="ns2:Confidentiality"/>
                <xsd:element ref="ns2:Data_x0020_Clas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0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1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2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0e4379-f04f-4ef1-9591-e2c855664f53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112c8d4f-1f6c-4de0-bab1-46e80507ee9e}" ma:internalName="TaxCatchAll" ma:showField="CatchAllData" ma:web="175a585f-9b31-4eed-8f90-3480f6051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112c8d4f-1f6c-4de0-bab1-46e80507ee9e}" ma:internalName="TaxCatchAllLabel" ma:readOnly="true" ma:showField="CatchAllDataLabel" ma:web="175a585f-9b31-4eed-8f90-3480f60511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nfidentiality" ma:index="13" ma:displayName="Confidentiality" ma:default="Public" ma:format="Dropdown" ma:internalName="Confidentiality" ma:readOnly="false">
      <xsd:simpleType>
        <xsd:restriction base="dms:Choice">
          <xsd:enumeration value="Public"/>
          <xsd:enumeration value="Internal"/>
          <xsd:enumeration value="Restricted"/>
          <xsd:enumeration value="Confidential"/>
        </xsd:restriction>
      </xsd:simpleType>
    </xsd:element>
    <xsd:element name="Data_x0020_ClassTaxHTField0" ma:index="14" nillable="true" ma:taxonomy="true" ma:internalName="Data_x0020_ClassTaxHTField0" ma:taxonomyFieldName="Data_x0020_Class" ma:displayName="Data Class" ma:readOnly="false" ma:default="1;#Default|b9e53627-c102-4281-ada9-d68d8a49e187" ma:fieldId="{9b36e03c-9477-4d0f-8620-ef644f43d116}" ma:sspId="3170625b-de9d-4ad4-b3cc-05e73df015bb" ma:termSetId="b9ba0c78-8305-4237-a3b9-4b7bd2a66a1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3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|-1072802966" UniqueId="fe72ad23-3298-4db9-8514-d79199e12a43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Bayer SharePoint Content Retention Policy"/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?mso-contentType ?>
<SharedContentType xmlns="Microsoft.SharePoint.Taxonomy.ContentTypeSync" SourceId="3170625b-de9d-4ad4-b3cc-05e73df015bb" ContentTypeId="0x0101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a_x0020_ClassTaxHTField0 xmlns="ec0e4379-f04f-4ef1-9591-e2c855664f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Default</TermName>
          <TermId xmlns="http://schemas.microsoft.com/office/infopath/2007/PartnerControls">b9e53627-c102-4281-ada9-d68d8a49e187</TermId>
        </TermInfo>
      </Terms>
    </Data_x0020_ClassTaxHTField0>
    <Confidentiality xmlns="ec0e4379-f04f-4ef1-9591-e2c855664f53">Public</Confidentiality>
    <TaxCatchAll xmlns="ec0e4379-f04f-4ef1-9591-e2c855664f53"/>
  </documentManagement>
</p:properties>
</file>

<file path=customXml/itemProps1.xml><?xml version="1.0" encoding="utf-8"?>
<ds:datastoreItem xmlns:ds="http://schemas.openxmlformats.org/officeDocument/2006/customXml" ds:itemID="{8F864579-79D9-4736-9E3B-5EB2ED9CFB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0e4379-f04f-4ef1-9591-e2c855664f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8D479D-9277-4F69-8B72-38221DE3F4C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21C565F-2B02-42DA-897A-5DD81CAF76C1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24BD3E9D-679F-4202-840F-640FFD9F8B3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DA9F047-0711-44DC-89DD-37CB814CCCB4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6234B039-AE6E-4386-813E-578D690D644B}">
  <ds:schemaRefs>
    <ds:schemaRef ds:uri="http://schemas.microsoft.com/sharepoint/v3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c0e4379-f04f-4ef1-9591-e2c855664f5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PR_BAG_PPT2010_4-3_Template_110617[1]</Template>
  <TotalTime>2</TotalTime>
  <Words>1152</Words>
  <Application>Microsoft Office PowerPoint</Application>
  <PresentationFormat>Presentazione su schermo (4:3)</PresentationFormat>
  <Paragraphs>282</Paragraphs>
  <Slides>22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5" baseType="lpstr">
      <vt:lpstr>PR_BHC_PPT2010_4-3_Template_110617a</vt:lpstr>
      <vt:lpstr>Tema di Office</vt:lpstr>
      <vt:lpstr>think-cell Slide</vt:lpstr>
      <vt:lpstr>  </vt:lpstr>
      <vt:lpstr>Sistemi di Qualità integrati GMP e ISO 9001</vt:lpstr>
      <vt:lpstr>Storia della certificazione ISO 9000 del sito  di  Segrate</vt:lpstr>
      <vt:lpstr>Il sito di Segrate oggi</vt:lpstr>
      <vt:lpstr>Presentazione standard di PowerPoint</vt:lpstr>
      <vt:lpstr>Implementazione della ISO 9001 in aree GMP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!</vt:lpstr>
    </vt:vector>
  </TitlesOfParts>
  <Company>Bayer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2010 template 4:3</dc:subject>
  <dc:creator>Heiko Bette</dc:creator>
  <cp:lastModifiedBy>Fossati Cinzia</cp:lastModifiedBy>
  <cp:revision>119</cp:revision>
  <cp:lastPrinted>2012-09-25T14:11:39Z</cp:lastPrinted>
  <dcterms:created xsi:type="dcterms:W3CDTF">2011-07-20T07:54:39Z</dcterms:created>
  <dcterms:modified xsi:type="dcterms:W3CDTF">2016-04-12T12:47:08Z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0x010100F025FFD2E2393147A5C1281B702C6CC6</vt:lpwstr>
  </property>
</Properties>
</file>