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6" r:id="rId3"/>
  </p:sldMasterIdLst>
  <p:notesMasterIdLst>
    <p:notesMasterId r:id="rId34"/>
  </p:notesMasterIdLst>
  <p:sldIdLst>
    <p:sldId id="256" r:id="rId4"/>
    <p:sldId id="269"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92" r:id="rId22"/>
    <p:sldId id="293" r:id="rId23"/>
    <p:sldId id="296" r:id="rId24"/>
    <p:sldId id="310" r:id="rId25"/>
    <p:sldId id="311" r:id="rId26"/>
    <p:sldId id="313" r:id="rId27"/>
    <p:sldId id="314" r:id="rId28"/>
    <p:sldId id="315" r:id="rId29"/>
    <p:sldId id="316" r:id="rId30"/>
    <p:sldId id="317" r:id="rId31"/>
    <p:sldId id="318" r:id="rId32"/>
    <p:sldId id="261"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3" d="2"/>
        <a:sy n="3" d="2"/>
      </p:scale>
      <p:origin x="0" y="0"/>
    </p:cViewPr>
  </p:notesTextViewPr>
  <p:sorterViewPr>
    <p:cViewPr>
      <p:scale>
        <a:sx n="100" d="100"/>
        <a:sy n="100" d="100"/>
      </p:scale>
      <p:origin x="0" y="-108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E59EEF-21FC-424F-8BF2-A511A2703C23}" type="datetimeFigureOut">
              <a:rPr lang="fr-FR" smtClean="0"/>
              <a:t>20/11/2019</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92B88A-3B98-47E8-A0B1-1223061E9C5E}" type="slidenum">
              <a:rPr lang="fr-FR" smtClean="0"/>
              <a:t>‹#›</a:t>
            </a:fld>
            <a:endParaRPr lang="fr-FR"/>
          </a:p>
        </p:txBody>
      </p:sp>
    </p:spTree>
    <p:extLst>
      <p:ext uri="{BB962C8B-B14F-4D97-AF65-F5344CB8AC3E}">
        <p14:creationId xmlns:p14="http://schemas.microsoft.com/office/powerpoint/2010/main" val="411461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a:xfrm>
            <a:off x="381000" y="685800"/>
            <a:ext cx="6096000" cy="3429000"/>
          </a:xfrm>
          <a:ln/>
        </p:spPr>
      </p:sp>
      <p:sp>
        <p:nvSpPr>
          <p:cNvPr id="3891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smtClean="0">
              <a:latin typeface="Times New Roman" pitchFamily="18" charset="0"/>
            </a:endParaRPr>
          </a:p>
        </p:txBody>
      </p:sp>
      <p:sp>
        <p:nvSpPr>
          <p:cNvPr id="65540" name="Espace réservé du numéro de diapositive 3"/>
          <p:cNvSpPr>
            <a:spLocks noGrp="1"/>
          </p:cNvSpPr>
          <p:nvPr>
            <p:ph type="sldNum" sz="quarter" idx="5"/>
          </p:nvPr>
        </p:nvSpPr>
        <p:spPr/>
        <p:txBody>
          <a:bodyPr/>
          <a:lstStyle/>
          <a:p>
            <a:pPr>
              <a:defRPr/>
            </a:pPr>
            <a:fld id="{E6B78D02-C3AE-4C49-AF03-0D6CEC73EA3C}" type="slidenum">
              <a:rPr lang="fr-FR" smtClean="0">
                <a:latin typeface="Times New Roman" pitchFamily="18" charset="0"/>
              </a:rPr>
              <a:pPr>
                <a:defRPr/>
              </a:pPr>
              <a:t>4</a:t>
            </a:fld>
            <a:endParaRPr lang="fr-FR" smtClean="0">
              <a:latin typeface="Times New Roman" pitchFamily="18" charset="0"/>
            </a:endParaRPr>
          </a:p>
        </p:txBody>
      </p:sp>
    </p:spTree>
    <p:extLst>
      <p:ext uri="{BB962C8B-B14F-4D97-AF65-F5344CB8AC3E}">
        <p14:creationId xmlns:p14="http://schemas.microsoft.com/office/powerpoint/2010/main" val="41007816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 name="Rectangle 7"/>
          <p:cNvSpPr/>
          <p:nvPr/>
        </p:nvSpPr>
        <p:spPr>
          <a:xfrm>
            <a:off x="903094" y="138127"/>
            <a:ext cx="6815759" cy="3323987"/>
          </a:xfrm>
          <a:prstGeom prst="rect">
            <a:avLst/>
          </a:prstGeom>
        </p:spPr>
        <p:txBody>
          <a:bodyPr wrap="square">
            <a:spAutoFit/>
          </a:bodyPr>
          <a:lstStyle/>
          <a:p>
            <a:pPr algn="l"/>
            <a:r>
              <a:rPr kumimoji="0" lang="en-US" sz="4200" b="1" i="0" u="none" strike="noStrike" kern="1200" cap="none" spc="0" normalizeH="0" baseline="0" noProof="0" dirty="0" smtClean="0">
                <a:ln>
                  <a:noFill/>
                </a:ln>
                <a:solidFill>
                  <a:srgbClr val="004C98"/>
                </a:solidFill>
                <a:effectLst/>
                <a:uLnTx/>
                <a:uFillTx/>
                <a:latin typeface="+mn-lt"/>
                <a:ea typeface="+mj-ea"/>
                <a:cs typeface="+mj-cs"/>
              </a:rPr>
              <a:t>THE EUROPEAN DIRECTORATE FOR THE QUALITY OF MEDICINES &amp; HEALTHCARE </a:t>
            </a:r>
          </a:p>
          <a:p>
            <a:pPr algn="l"/>
            <a:r>
              <a:rPr kumimoji="0" lang="en-US" sz="4200" b="1" i="0" u="none" strike="noStrike" kern="1200" cap="none" spc="0" normalizeH="0" baseline="0" noProof="0" dirty="0" smtClean="0">
                <a:ln>
                  <a:noFill/>
                </a:ln>
                <a:solidFill>
                  <a:srgbClr val="004C98"/>
                </a:solidFill>
                <a:effectLst/>
                <a:uLnTx/>
                <a:uFillTx/>
                <a:latin typeface="+mn-lt"/>
                <a:ea typeface="+mj-ea"/>
                <a:cs typeface="+mj-cs"/>
              </a:rPr>
              <a:t>(EDQM)</a:t>
            </a:r>
            <a:endParaRPr lang="fr-FR" sz="4200" b="1"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0608" y="5231026"/>
            <a:ext cx="4295049" cy="1426767"/>
          </a:xfrm>
          <a:prstGeom prst="rect">
            <a:avLst/>
          </a:prstGeom>
        </p:spPr>
      </p:pic>
    </p:spTree>
    <p:extLst>
      <p:ext uri="{BB962C8B-B14F-4D97-AF65-F5344CB8AC3E}">
        <p14:creationId xmlns:p14="http://schemas.microsoft.com/office/powerpoint/2010/main" val="8270547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1240479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3834467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extLst>
      <p:ext uri="{BB962C8B-B14F-4D97-AF65-F5344CB8AC3E}">
        <p14:creationId xmlns:p14="http://schemas.microsoft.com/office/powerpoint/2010/main" val="2206462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extLst>
      <p:ext uri="{BB962C8B-B14F-4D97-AF65-F5344CB8AC3E}">
        <p14:creationId xmlns:p14="http://schemas.microsoft.com/office/powerpoint/2010/main" val="1497814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Box 2"/>
          <p:cNvSpPr txBox="1"/>
          <p:nvPr userDrawn="1"/>
        </p:nvSpPr>
        <p:spPr>
          <a:xfrm>
            <a:off x="4172564" y="4270537"/>
            <a:ext cx="4131278" cy="400110"/>
          </a:xfrm>
          <a:prstGeom prst="rect">
            <a:avLst/>
          </a:prstGeom>
          <a:noFill/>
        </p:spPr>
        <p:txBody>
          <a:bodyPr wrap="square" rtlCol="0">
            <a:spAutoFit/>
          </a:bodyPr>
          <a:lstStyle/>
          <a:p>
            <a:r>
              <a:rPr lang="en-GB" sz="2000" b="1" dirty="0" smtClean="0"/>
              <a:t>Stay connected with the EDQM</a:t>
            </a:r>
          </a:p>
        </p:txBody>
      </p:sp>
      <p:cxnSp>
        <p:nvCxnSpPr>
          <p:cNvPr id="13" name="Straight Connector 12"/>
          <p:cNvCxnSpPr/>
          <p:nvPr userDrawn="1"/>
        </p:nvCxnSpPr>
        <p:spPr>
          <a:xfrm flipV="1">
            <a:off x="277143" y="725592"/>
            <a:ext cx="11653935" cy="18661"/>
          </a:xfrm>
          <a:prstGeom prst="line">
            <a:avLst/>
          </a:prstGeom>
          <a:ln w="38100">
            <a:solidFill>
              <a:srgbClr val="1F497D"/>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277143" y="6328592"/>
            <a:ext cx="11653935" cy="18661"/>
          </a:xfrm>
          <a:prstGeom prst="line">
            <a:avLst/>
          </a:prstGeom>
          <a:ln w="38100">
            <a:solidFill>
              <a:srgbClr val="1F497D"/>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67155" y="6372388"/>
            <a:ext cx="1363923" cy="453080"/>
          </a:xfrm>
          <a:prstGeom prst="rect">
            <a:avLst/>
          </a:prstGeom>
        </p:spPr>
      </p:pic>
      <p:sp>
        <p:nvSpPr>
          <p:cNvPr id="22" name="Footer Placeholder 3"/>
          <p:cNvSpPr txBox="1">
            <a:spLocks/>
          </p:cNvSpPr>
          <p:nvPr userDrawn="1"/>
        </p:nvSpPr>
        <p:spPr>
          <a:xfrm>
            <a:off x="277143" y="6372388"/>
            <a:ext cx="3479474" cy="349579"/>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Tahoma"/>
                <a:ea typeface="+mn-ea"/>
                <a:cs typeface="+mn-cs"/>
              </a:rPr>
              <a:t>©2019 EDQM, Council of Europe. All rights reserved.</a:t>
            </a:r>
            <a:endParaRPr kumimoji="0" lang="fr-FR" sz="1100" b="0" i="0" u="none" strike="noStrike" kern="1200" cap="none" spc="0" normalizeH="0" baseline="0" noProof="0" dirty="0">
              <a:ln>
                <a:noFill/>
              </a:ln>
              <a:solidFill>
                <a:srgbClr val="000000"/>
              </a:solidFill>
              <a:effectLst/>
              <a:uLnTx/>
              <a:uFillTx/>
              <a:latin typeface="Tahoma"/>
              <a:ea typeface="+mn-ea"/>
              <a:cs typeface="+mn-cs"/>
            </a:endParaRPr>
          </a:p>
        </p:txBody>
      </p:sp>
      <p:sp>
        <p:nvSpPr>
          <p:cNvPr id="2" name="TextBox 1"/>
          <p:cNvSpPr txBox="1"/>
          <p:nvPr userDrawn="1"/>
        </p:nvSpPr>
        <p:spPr>
          <a:xfrm>
            <a:off x="277143" y="90616"/>
            <a:ext cx="11653935"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defRPr/>
            </a:pPr>
            <a:r>
              <a:rPr kumimoji="0" lang="en-GB" sz="4000" b="1" i="0" u="none" strike="noStrike" kern="1200" cap="none" spc="0" normalizeH="0" baseline="0" noProof="0" dirty="0" smtClean="0">
                <a:ln>
                  <a:noFill/>
                </a:ln>
                <a:solidFill>
                  <a:srgbClr val="1F497D"/>
                </a:solidFill>
                <a:effectLst/>
                <a:uLnTx/>
                <a:uFillTx/>
                <a:latin typeface="Tahoma" panose="020B0604030504040204" pitchFamily="34" charset="0"/>
                <a:ea typeface="Tahoma" panose="020B0604030504040204" pitchFamily="34" charset="0"/>
                <a:cs typeface="Tahoma" panose="020B0604030504040204" pitchFamily="34" charset="0"/>
                <a:sym typeface="Arial" charset="0"/>
              </a:rPr>
              <a:t>Thank you</a:t>
            </a:r>
            <a:r>
              <a:rPr kumimoji="0" lang="en-GB" sz="4000" b="0" i="0" u="none" strike="noStrike" kern="1200" cap="none" spc="0" normalizeH="0" baseline="0" noProof="0" dirty="0" smtClean="0">
                <a:ln>
                  <a:noFill/>
                </a:ln>
                <a:solidFill>
                  <a:srgbClr val="000000"/>
                </a:solidFill>
                <a:effectLst/>
                <a:uLnTx/>
                <a:uFillTx/>
                <a:latin typeface="Arial" charset="0"/>
                <a:ea typeface="SimSun" pitchFamily="2" charset="-122"/>
                <a:sym typeface="Arial" charset="0"/>
              </a:rPr>
              <a:t> </a:t>
            </a:r>
            <a:r>
              <a:rPr kumimoji="0" lang="en-GB" sz="4000" b="1" i="0" u="none" strike="noStrike" kern="1200" cap="none" spc="0" normalizeH="0" baseline="0" noProof="0" dirty="0" smtClean="0">
                <a:ln>
                  <a:noFill/>
                </a:ln>
                <a:solidFill>
                  <a:srgbClr val="1F497D"/>
                </a:solidFill>
                <a:effectLst/>
                <a:uLnTx/>
                <a:uFillTx/>
                <a:latin typeface="Tahoma" panose="020B0604030504040204" pitchFamily="34" charset="0"/>
                <a:ea typeface="Tahoma" panose="020B0604030504040204" pitchFamily="34" charset="0"/>
                <a:cs typeface="Tahoma" panose="020B0604030504040204" pitchFamily="34" charset="0"/>
                <a:sym typeface="Arial" charset="0"/>
              </a:rPr>
              <a:t>for</a:t>
            </a:r>
            <a:r>
              <a:rPr kumimoji="0" lang="en-GB" sz="4000" b="0" i="0" u="none" strike="noStrike" kern="1200" cap="none" spc="0" normalizeH="0" baseline="0" noProof="0" dirty="0" smtClean="0">
                <a:ln>
                  <a:noFill/>
                </a:ln>
                <a:solidFill>
                  <a:srgbClr val="000000"/>
                </a:solidFill>
                <a:effectLst/>
                <a:uLnTx/>
                <a:uFillTx/>
                <a:latin typeface="Arial" charset="0"/>
                <a:ea typeface="SimSun" pitchFamily="2" charset="-122"/>
                <a:sym typeface="Arial" charset="0"/>
              </a:rPr>
              <a:t> </a:t>
            </a:r>
            <a:r>
              <a:rPr kumimoji="0" lang="en-GB" sz="4000" b="1" i="0" u="none" strike="noStrike" kern="1200" cap="none" spc="0" normalizeH="0" baseline="0" noProof="0" dirty="0" smtClean="0">
                <a:ln>
                  <a:noFill/>
                </a:ln>
                <a:solidFill>
                  <a:srgbClr val="1F497D"/>
                </a:solidFill>
                <a:effectLst/>
                <a:uLnTx/>
                <a:uFillTx/>
                <a:latin typeface="Tahoma" panose="020B0604030504040204" pitchFamily="34" charset="0"/>
                <a:ea typeface="Tahoma" panose="020B0604030504040204" pitchFamily="34" charset="0"/>
                <a:cs typeface="Tahoma" panose="020B0604030504040204" pitchFamily="34" charset="0"/>
                <a:sym typeface="Arial" charset="0"/>
              </a:rPr>
              <a:t>your</a:t>
            </a:r>
            <a:r>
              <a:rPr kumimoji="0" lang="en-GB" sz="4000" b="0" i="0" u="none" strike="noStrike" kern="1200" cap="none" spc="0" normalizeH="0" baseline="0" noProof="0" dirty="0" smtClean="0">
                <a:ln>
                  <a:noFill/>
                </a:ln>
                <a:solidFill>
                  <a:srgbClr val="000000"/>
                </a:solidFill>
                <a:effectLst/>
                <a:uLnTx/>
                <a:uFillTx/>
                <a:latin typeface="Arial" charset="0"/>
                <a:ea typeface="SimSun" pitchFamily="2" charset="-122"/>
                <a:sym typeface="Arial" charset="0"/>
              </a:rPr>
              <a:t> </a:t>
            </a:r>
            <a:r>
              <a:rPr kumimoji="0" lang="en-GB" sz="4000" b="1" i="0" u="none" strike="noStrike" kern="1200" cap="none" spc="0" normalizeH="0" baseline="0" noProof="0" dirty="0" smtClean="0">
                <a:ln>
                  <a:noFill/>
                </a:ln>
                <a:solidFill>
                  <a:srgbClr val="1F497D"/>
                </a:solidFill>
                <a:effectLst/>
                <a:uLnTx/>
                <a:uFillTx/>
                <a:latin typeface="Tahoma" panose="020B0604030504040204" pitchFamily="34" charset="0"/>
                <a:ea typeface="Tahoma" panose="020B0604030504040204" pitchFamily="34" charset="0"/>
                <a:cs typeface="Tahoma" panose="020B0604030504040204" pitchFamily="34" charset="0"/>
                <a:sym typeface="Arial" charset="0"/>
              </a:rPr>
              <a:t>attention</a:t>
            </a:r>
            <a:r>
              <a:rPr kumimoji="0" lang="en-GB" sz="4000" b="0" i="0" u="none" strike="noStrike" kern="1200" cap="none" spc="0" normalizeH="0" baseline="0" noProof="0" dirty="0" smtClean="0">
                <a:ln>
                  <a:noFill/>
                </a:ln>
                <a:solidFill>
                  <a:srgbClr val="000000"/>
                </a:solidFill>
                <a:effectLst/>
                <a:uLnTx/>
                <a:uFillTx/>
                <a:latin typeface="Arial" charset="0"/>
                <a:ea typeface="SimSun" pitchFamily="2" charset="-122"/>
                <a:sym typeface="Arial" charset="0"/>
              </a:rPr>
              <a:t> </a:t>
            </a:r>
            <a:endParaRPr kumimoji="0" lang="en-GB" sz="4000" b="0" i="0" u="none" strike="noStrike" kern="1200" cap="none" spc="0" normalizeH="0" baseline="0" noProof="0" dirty="0">
              <a:ln>
                <a:noFill/>
              </a:ln>
              <a:solidFill>
                <a:srgbClr val="000000"/>
              </a:solidFill>
              <a:effectLst/>
              <a:uLnTx/>
              <a:uFillTx/>
              <a:latin typeface="Arial" charset="0"/>
              <a:ea typeface="SimSun" pitchFamily="2" charset="-122"/>
              <a:sym typeface="Arial" charset="0"/>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2506" y="914518"/>
            <a:ext cx="4331393" cy="3320001"/>
          </a:xfrm>
          <a:prstGeom prst="rect">
            <a:avLst/>
          </a:prstGeom>
        </p:spPr>
      </p:pic>
      <p:sp>
        <p:nvSpPr>
          <p:cNvPr id="10" name="Rectangle 9"/>
          <p:cNvSpPr/>
          <p:nvPr userDrawn="1"/>
        </p:nvSpPr>
        <p:spPr>
          <a:xfrm>
            <a:off x="3665710" y="4892057"/>
            <a:ext cx="6096000" cy="1077218"/>
          </a:xfrm>
          <a:prstGeom prst="rect">
            <a:avLst/>
          </a:prstGeom>
        </p:spPr>
        <p:txBody>
          <a:bodyPr>
            <a:spAutoFit/>
          </a:bodyPr>
          <a:lstStyle/>
          <a:p>
            <a:r>
              <a:rPr lang="fr-FR" sz="1600" dirty="0" smtClean="0"/>
              <a:t>EDQM Newsletter</a:t>
            </a:r>
            <a:r>
              <a:rPr lang="fr-FR" sz="1600" baseline="0" dirty="0" smtClean="0"/>
              <a:t>: </a:t>
            </a:r>
            <a:r>
              <a:rPr lang="fr-FR" sz="1600" b="1" dirty="0" smtClean="0"/>
              <a:t>https://go.edqm.eu/Newsletter</a:t>
            </a:r>
          </a:p>
          <a:p>
            <a:r>
              <a:rPr lang="fr-FR" sz="1600" dirty="0" smtClean="0"/>
              <a:t>LinkedIn: </a:t>
            </a:r>
            <a:r>
              <a:rPr lang="fr-FR" sz="1600" b="1" dirty="0" smtClean="0"/>
              <a:t>https://www.linkedin.com/company/edqm/</a:t>
            </a:r>
          </a:p>
          <a:p>
            <a:r>
              <a:rPr lang="fr-FR" sz="1600" dirty="0" smtClean="0"/>
              <a:t>Twitter:</a:t>
            </a:r>
            <a:r>
              <a:rPr lang="fr-FR" sz="1600" baseline="0" dirty="0" smtClean="0"/>
              <a:t> </a:t>
            </a:r>
            <a:r>
              <a:rPr lang="fr-FR" sz="1600" b="1" dirty="0" smtClean="0"/>
              <a:t>@</a:t>
            </a:r>
            <a:r>
              <a:rPr lang="fr-FR" sz="1600" b="1" dirty="0" err="1" smtClean="0"/>
              <a:t>edqm_news</a:t>
            </a:r>
            <a:endParaRPr lang="fr-FR" sz="1600" b="1" dirty="0" smtClean="0"/>
          </a:p>
          <a:p>
            <a:r>
              <a:rPr lang="fr-FR" sz="1600" dirty="0" smtClean="0"/>
              <a:t>Facebook: </a:t>
            </a:r>
            <a:r>
              <a:rPr lang="fr-FR" sz="1600" b="1" dirty="0" smtClean="0"/>
              <a:t>@</a:t>
            </a:r>
            <a:r>
              <a:rPr lang="fr-FR" sz="1600" b="1" dirty="0" err="1" smtClean="0"/>
              <a:t>EDQMCouncilofEurope</a:t>
            </a:r>
            <a:endParaRPr lang="fr-FR" sz="1600" b="1" dirty="0"/>
          </a:p>
        </p:txBody>
      </p:sp>
    </p:spTree>
    <p:extLst>
      <p:ext uri="{BB962C8B-B14F-4D97-AF65-F5344CB8AC3E}">
        <p14:creationId xmlns:p14="http://schemas.microsoft.com/office/powerpoint/2010/main" val="9133469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fr-FR"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extLst>
      <p:ext uri="{BB962C8B-B14F-4D97-AF65-F5344CB8AC3E}">
        <p14:creationId xmlns:p14="http://schemas.microsoft.com/office/powerpoint/2010/main" val="2165761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fr-FR"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extLst>
      <p:ext uri="{BB962C8B-B14F-4D97-AF65-F5344CB8AC3E}">
        <p14:creationId xmlns:p14="http://schemas.microsoft.com/office/powerpoint/2010/main" val="2240685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fr-FR"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fr-FR" dirty="0"/>
          </a:p>
        </p:txBody>
      </p:sp>
    </p:spTree>
    <p:extLst>
      <p:ext uri="{BB962C8B-B14F-4D97-AF65-F5344CB8AC3E}">
        <p14:creationId xmlns:p14="http://schemas.microsoft.com/office/powerpoint/2010/main" val="2581209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smtClean="0"/>
              <a:t>Click to edit Master title style</a:t>
            </a:r>
            <a:endParaRPr lang="fr-FR"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Edit Master text styles</a:t>
            </a:r>
          </a:p>
        </p:txBody>
      </p:sp>
    </p:spTree>
    <p:extLst>
      <p:ext uri="{BB962C8B-B14F-4D97-AF65-F5344CB8AC3E}">
        <p14:creationId xmlns:p14="http://schemas.microsoft.com/office/powerpoint/2010/main" val="1750858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fr-FR" dirty="0"/>
          </a:p>
        </p:txBody>
      </p:sp>
      <p:sp>
        <p:nvSpPr>
          <p:cNvPr id="3" name="Content Placeholder 2"/>
          <p:cNvSpPr>
            <a:spLocks noGrp="1"/>
          </p:cNvSpPr>
          <p:nvPr>
            <p:ph sz="half" idx="1"/>
          </p:nvPr>
        </p:nvSpPr>
        <p:spPr>
          <a:xfrm>
            <a:off x="838200" y="1825625"/>
            <a:ext cx="5181600" cy="435133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4" name="Content Placeholder 3"/>
          <p:cNvSpPr>
            <a:spLocks noGrp="1"/>
          </p:cNvSpPr>
          <p:nvPr>
            <p:ph sz="half" idx="2"/>
          </p:nvPr>
        </p:nvSpPr>
        <p:spPr>
          <a:xfrm>
            <a:off x="6172200" y="1825625"/>
            <a:ext cx="5181600" cy="435133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Tree>
    <p:extLst>
      <p:ext uri="{BB962C8B-B14F-4D97-AF65-F5344CB8AC3E}">
        <p14:creationId xmlns:p14="http://schemas.microsoft.com/office/powerpoint/2010/main" val="4127455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smtClean="0"/>
              <a:t>Click to edit Master title style</a:t>
            </a:r>
            <a:endParaRPr lang="fr-FR"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Tree>
    <p:extLst>
      <p:ext uri="{BB962C8B-B14F-4D97-AF65-F5344CB8AC3E}">
        <p14:creationId xmlns:p14="http://schemas.microsoft.com/office/powerpoint/2010/main" val="2936719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Tree>
    <p:extLst>
      <p:ext uri="{BB962C8B-B14F-4D97-AF65-F5344CB8AC3E}">
        <p14:creationId xmlns:p14="http://schemas.microsoft.com/office/powerpoint/2010/main" val="178435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381247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5C1E1B9-9B57-4AA8-8491-228B84B4F9EC}" type="slidenum">
              <a:rPr lang="fr-FR" smtClean="0"/>
              <a:t>‹#›</a:t>
            </a:fld>
            <a:endParaRPr lang="fr-FR"/>
          </a:p>
        </p:txBody>
      </p:sp>
    </p:spTree>
    <p:extLst>
      <p:ext uri="{BB962C8B-B14F-4D97-AF65-F5344CB8AC3E}">
        <p14:creationId xmlns:p14="http://schemas.microsoft.com/office/powerpoint/2010/main" val="627618212"/>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7145" y="181232"/>
            <a:ext cx="11653934" cy="477876"/>
          </a:xfrm>
          <a:prstGeom prst="rect">
            <a:avLst/>
          </a:prstGeom>
        </p:spPr>
        <p:txBody>
          <a:bodyPr vert="horz" lIns="91440" tIns="45720" rIns="91440" bIns="45720" rtlCol="0" anchor="ctr">
            <a:noAutofit/>
          </a:bodyPr>
          <a:lstStyle/>
          <a:p>
            <a:r>
              <a:rPr lang="en-US" dirty="0" smtClean="0"/>
              <a:t>Click to edit Master title style</a:t>
            </a:r>
            <a:endParaRPr lang="fr-FR" dirty="0"/>
          </a:p>
        </p:txBody>
      </p:sp>
      <p:sp>
        <p:nvSpPr>
          <p:cNvPr id="3" name="Text Placeholder 2"/>
          <p:cNvSpPr>
            <a:spLocks noGrp="1"/>
          </p:cNvSpPr>
          <p:nvPr>
            <p:ph type="body" idx="1"/>
          </p:nvPr>
        </p:nvSpPr>
        <p:spPr>
          <a:xfrm>
            <a:off x="277143" y="881449"/>
            <a:ext cx="11653935" cy="5295514"/>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cxnSp>
        <p:nvCxnSpPr>
          <p:cNvPr id="7" name="Straight Connector 6"/>
          <p:cNvCxnSpPr/>
          <p:nvPr/>
        </p:nvCxnSpPr>
        <p:spPr>
          <a:xfrm flipV="1">
            <a:off x="277143" y="725592"/>
            <a:ext cx="11653935" cy="18661"/>
          </a:xfrm>
          <a:prstGeom prst="line">
            <a:avLst/>
          </a:prstGeom>
          <a:ln w="38100">
            <a:solidFill>
              <a:srgbClr val="1F497D"/>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77143" y="6328592"/>
            <a:ext cx="11653935" cy="18661"/>
          </a:xfrm>
          <a:prstGeom prst="line">
            <a:avLst/>
          </a:prstGeom>
          <a:ln w="38100">
            <a:solidFill>
              <a:srgbClr val="1F497D"/>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77143" y="6400904"/>
            <a:ext cx="415498" cy="276999"/>
          </a:xfrm>
          <a:prstGeom prst="rect">
            <a:avLst/>
          </a:prstGeom>
        </p:spPr>
        <p:txBody>
          <a:bodyPr wrap="none">
            <a:spAutoFit/>
          </a:bodyPr>
          <a:lstStyle/>
          <a:p>
            <a:fld id="{5BB211B4-2CFA-4C75-ABBF-466DB682F5AA}" type="slidenum">
              <a:rPr kumimoji="0" lang="fr-FR" sz="1200" b="0" i="0" u="none" strike="noStrike" kern="1200" cap="none" spc="0" normalizeH="0" baseline="0" noProof="0" smtClean="0">
                <a:ln>
                  <a:noFill/>
                </a:ln>
                <a:solidFill>
                  <a:srgbClr val="1F497D"/>
                </a:solidFill>
                <a:effectLst/>
                <a:uLnTx/>
                <a:uFillTx/>
                <a:latin typeface="Tahoma"/>
                <a:ea typeface="+mn-ea"/>
                <a:cs typeface="+mn-cs"/>
              </a:rPr>
              <a:pPr/>
              <a:t>‹#›</a:t>
            </a:fld>
            <a:endParaRPr lang="fr-FR" sz="1200" dirty="0"/>
          </a:p>
        </p:txBody>
      </p:sp>
      <p:sp>
        <p:nvSpPr>
          <p:cNvPr id="10" name="Footer Placeholder 3"/>
          <p:cNvSpPr txBox="1">
            <a:spLocks/>
          </p:cNvSpPr>
          <p:nvPr/>
        </p:nvSpPr>
        <p:spPr>
          <a:xfrm>
            <a:off x="541800" y="6356842"/>
            <a:ext cx="3667898" cy="365125"/>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Tahoma"/>
                <a:ea typeface="+mn-ea"/>
                <a:cs typeface="+mn-cs"/>
              </a:rPr>
              <a:t>©2019 EDQM, Council of Europe. All rights reserved.</a:t>
            </a:r>
            <a:endParaRPr kumimoji="0" lang="fr-FR" sz="1100" b="0" i="0" u="none" strike="noStrike" kern="1200" cap="none" spc="0" normalizeH="0" baseline="0" noProof="0" dirty="0">
              <a:ln>
                <a:noFill/>
              </a:ln>
              <a:solidFill>
                <a:srgbClr val="000000"/>
              </a:solidFill>
              <a:effectLst/>
              <a:uLnTx/>
              <a:uFillTx/>
              <a:latin typeface="Tahoma"/>
              <a:ea typeface="+mn-ea"/>
              <a:cs typeface="+mn-cs"/>
            </a:endParaRPr>
          </a:p>
        </p:txBody>
      </p:sp>
      <p:pic>
        <p:nvPicPr>
          <p:cNvPr id="11" name="Picture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567155" y="6372388"/>
            <a:ext cx="1363923" cy="453080"/>
          </a:xfrm>
          <a:prstGeom prst="rect">
            <a:avLst/>
          </a:prstGeom>
        </p:spPr>
      </p:pic>
    </p:spTree>
    <p:extLst>
      <p:ext uri="{BB962C8B-B14F-4D97-AF65-F5344CB8AC3E}">
        <p14:creationId xmlns:p14="http://schemas.microsoft.com/office/powerpoint/2010/main" val="2903386426"/>
      </p:ext>
    </p:extLst>
  </p:cSld>
  <p:clrMap bg1="lt1" tx1="dk1" bg2="lt2" tx2="dk2" accent1="accent1" accent2="accent2" accent3="accent3" accent4="accent4" accent5="accent5" accent6="accent6" hlink="hlink" folHlink="folHlink"/>
  <p:sldLayoutIdLst>
    <p:sldLayoutId id="2147483666" r:id="rId1"/>
    <p:sldLayoutId id="2147483679" r:id="rId2"/>
    <p:sldLayoutId id="2147483665"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510746"/>
            <a:ext cx="10515600" cy="5666217"/>
          </a:xfrm>
          <a:prstGeom prst="rect">
            <a:avLst/>
          </a:prstGeom>
        </p:spPr>
        <p:txBody>
          <a:bodyPr vert="horz" lIns="91440" tIns="45720" rIns="91440" bIns="45720" rtlCol="0">
            <a:normAutofit/>
          </a:bodyPr>
          <a:lstStyle/>
          <a:p>
            <a:pPr lvl="0"/>
            <a:endParaRPr lang="fr-FR" dirty="0"/>
          </a:p>
        </p:txBody>
      </p:sp>
    </p:spTree>
    <p:extLst>
      <p:ext uri="{BB962C8B-B14F-4D97-AF65-F5344CB8AC3E}">
        <p14:creationId xmlns:p14="http://schemas.microsoft.com/office/powerpoint/2010/main" val="3927255101"/>
      </p:ext>
    </p:extLst>
  </p:cSld>
  <p:clrMap bg1="lt1" tx1="dk1" bg2="lt2" tx2="dk2" accent1="accent1" accent2="accent2" accent3="accent3" accent4="accent4" accent5="accent5" accent6="accent6" hlink="hlink" folHlink="folHlink"/>
  <p:sldLayoutIdLst>
    <p:sldLayoutId id="2147483677"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edqm.eu/"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71528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Who</a:t>
            </a:r>
            <a:r>
              <a:rPr lang="fr-FR" dirty="0" smtClean="0"/>
              <a:t> </a:t>
            </a:r>
            <a:r>
              <a:rPr lang="fr-FR" dirty="0" err="1" smtClean="0"/>
              <a:t>is</a:t>
            </a:r>
            <a:r>
              <a:rPr lang="fr-FR" dirty="0" smtClean="0"/>
              <a:t> </a:t>
            </a:r>
            <a:r>
              <a:rPr lang="fr-FR" dirty="0" err="1" smtClean="0"/>
              <a:t>involved</a:t>
            </a:r>
            <a:r>
              <a:rPr lang="fr-FR" dirty="0" smtClean="0"/>
              <a:t> </a:t>
            </a:r>
            <a:r>
              <a:rPr lang="fr-FR" sz="1400" dirty="0" smtClean="0"/>
              <a:t>(3)</a:t>
            </a:r>
            <a:endParaRPr lang="fr-FR" sz="1400" dirty="0"/>
          </a:p>
        </p:txBody>
      </p:sp>
      <p:sp>
        <p:nvSpPr>
          <p:cNvPr id="3" name="Espace réservé du contenu 2"/>
          <p:cNvSpPr>
            <a:spLocks noGrp="1"/>
          </p:cNvSpPr>
          <p:nvPr>
            <p:ph idx="1"/>
          </p:nvPr>
        </p:nvSpPr>
        <p:spPr/>
        <p:txBody>
          <a:bodyPr/>
          <a:lstStyle/>
          <a:p>
            <a:pPr marL="46772">
              <a:lnSpc>
                <a:spcPct val="100000"/>
              </a:lnSpc>
              <a:defRPr/>
            </a:pPr>
            <a:r>
              <a:rPr lang="en-US" altLang="fr-FR" dirty="0" smtClean="0"/>
              <a:t>Inspectors:</a:t>
            </a:r>
          </a:p>
          <a:p>
            <a:pPr marL="271463" indent="0">
              <a:lnSpc>
                <a:spcPct val="100000"/>
              </a:lnSpc>
              <a:buNone/>
              <a:defRPr/>
            </a:pPr>
            <a:r>
              <a:rPr lang="en-US" altLang="fr-FR" dirty="0" smtClean="0"/>
              <a:t># 30 </a:t>
            </a:r>
            <a:r>
              <a:rPr lang="en-US" altLang="fr-FR" dirty="0"/>
              <a:t>inspectors from supervisory authorities from 16 EU/EEA countries + Switzerland</a:t>
            </a:r>
          </a:p>
          <a:p>
            <a:pPr marL="893763" lvl="2" indent="-390525">
              <a:lnSpc>
                <a:spcPct val="100000"/>
              </a:lnSpc>
              <a:buFont typeface="Wingdings" panose="05000000000000000000" pitchFamily="2" charset="2"/>
              <a:buChar char="Ø"/>
              <a:defRPr/>
            </a:pPr>
            <a:r>
              <a:rPr lang="en-US" altLang="fr-FR" sz="2400" dirty="0"/>
              <a:t>Perform inspections with EDQM</a:t>
            </a:r>
            <a:endParaRPr lang="en-US" altLang="fr-FR" sz="3200" dirty="0"/>
          </a:p>
          <a:p>
            <a:pPr marL="46772">
              <a:lnSpc>
                <a:spcPct val="100000"/>
              </a:lnSpc>
              <a:defRPr/>
            </a:pPr>
            <a:r>
              <a:rPr lang="en-GB" dirty="0"/>
              <a:t>EDQM Certification Department</a:t>
            </a:r>
          </a:p>
          <a:p>
            <a:pPr marL="893763" lvl="2" indent="-441325">
              <a:lnSpc>
                <a:spcPct val="100000"/>
              </a:lnSpc>
              <a:buFont typeface="Wingdings" panose="05000000000000000000" pitchFamily="2" charset="2"/>
              <a:buChar char="Ø"/>
              <a:defRPr/>
            </a:pPr>
            <a:r>
              <a:rPr lang="en-GB" sz="2400" dirty="0" smtClean="0"/>
              <a:t>located in Strasbourg, France</a:t>
            </a:r>
          </a:p>
          <a:p>
            <a:pPr marL="893763" lvl="2" indent="-441325">
              <a:lnSpc>
                <a:spcPct val="100000"/>
              </a:lnSpc>
              <a:buFont typeface="Wingdings" panose="05000000000000000000" pitchFamily="2" charset="2"/>
              <a:buChar char="Ø"/>
              <a:defRPr/>
            </a:pPr>
            <a:r>
              <a:rPr lang="en-GB" sz="2400" dirty="0" smtClean="0"/>
              <a:t>#45 </a:t>
            </a:r>
            <a:r>
              <a:rPr lang="en-GB" sz="2400" dirty="0"/>
              <a:t>people: assessors, inspectors, scientific and administrative staff</a:t>
            </a:r>
          </a:p>
          <a:p>
            <a:pPr marL="893763" lvl="2" indent="-441325">
              <a:lnSpc>
                <a:spcPct val="100000"/>
              </a:lnSpc>
              <a:buFont typeface="Wingdings" panose="05000000000000000000" pitchFamily="2" charset="2"/>
              <a:buChar char="Ø"/>
              <a:defRPr/>
            </a:pPr>
            <a:r>
              <a:rPr lang="en-GB" sz="2400" dirty="0"/>
              <a:t>Run the procedure, coordinate the activities and communication</a:t>
            </a:r>
          </a:p>
          <a:p>
            <a:endParaRPr lang="fr-F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8254" y="4800321"/>
            <a:ext cx="4108450" cy="127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21000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pPr algn="ctr"/>
            <a:r>
              <a:rPr lang="en-GB" dirty="0" smtClean="0"/>
              <a:t>Evaluation of applications and granting CEPs</a:t>
            </a:r>
            <a:r>
              <a:rPr lang="fr-FR" dirty="0" smtClean="0"/>
              <a:t/>
            </a:r>
            <a:br>
              <a:rPr lang="fr-FR" dirty="0" smtClean="0"/>
            </a:br>
            <a:r>
              <a:rPr lang="fr-FR" dirty="0" smtClean="0"/>
              <a:t/>
            </a:r>
            <a:br>
              <a:rPr lang="fr-FR" dirty="0" smtClean="0"/>
            </a:br>
            <a:endParaRPr lang="fr-FR" dirty="0"/>
          </a:p>
        </p:txBody>
      </p:sp>
      <p:pic>
        <p:nvPicPr>
          <p:cNvPr id="5122" name="Picture 2" descr="Image associÃ©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3161" y="3553210"/>
            <a:ext cx="2465753" cy="2465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1083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fr-FR" altLang="en-US" dirty="0" smtClean="0"/>
              <a:t>How to </a:t>
            </a:r>
            <a:r>
              <a:rPr lang="fr-FR" altLang="en-US" dirty="0" err="1" smtClean="0"/>
              <a:t>apply</a:t>
            </a:r>
            <a:r>
              <a:rPr lang="fr-FR" altLang="en-US" dirty="0" smtClean="0"/>
              <a:t> for a CEP</a:t>
            </a:r>
            <a:endParaRPr lang="en-GB" altLang="en-US" dirty="0" smtClean="0"/>
          </a:p>
        </p:txBody>
      </p:sp>
      <p:sp>
        <p:nvSpPr>
          <p:cNvPr id="3" name="Content Placeholder 2"/>
          <p:cNvSpPr>
            <a:spLocks noGrp="1"/>
          </p:cNvSpPr>
          <p:nvPr>
            <p:ph idx="1"/>
          </p:nvPr>
        </p:nvSpPr>
        <p:spPr/>
        <p:txBody>
          <a:bodyPr>
            <a:normAutofit/>
          </a:bodyPr>
          <a:lstStyle/>
          <a:p>
            <a:pPr defTabSz="447675">
              <a:spcAft>
                <a:spcPts val="1325"/>
              </a:spcAft>
            </a:pPr>
            <a:r>
              <a:rPr lang="en-GB" altLang="fr-FR" dirty="0"/>
              <a:t>Intended </a:t>
            </a:r>
            <a:r>
              <a:rPr lang="en-GB" altLang="fr-FR" dirty="0" smtClean="0"/>
              <a:t>holder (</a:t>
            </a:r>
            <a:r>
              <a:rPr lang="en-GB" altLang="fr-FR" dirty="0"/>
              <a:t>s</a:t>
            </a:r>
            <a:r>
              <a:rPr lang="en-GB" altLang="fr-FR" dirty="0" smtClean="0"/>
              <a:t>ubstance manufacturer) </a:t>
            </a:r>
            <a:r>
              <a:rPr lang="en-GB" altLang="fr-FR" dirty="0"/>
              <a:t>to </a:t>
            </a:r>
            <a:r>
              <a:rPr lang="en-GB" altLang="fr-FR" b="1" dirty="0"/>
              <a:t>send </a:t>
            </a:r>
            <a:r>
              <a:rPr lang="en-GB" altLang="fr-FR" b="1" dirty="0" smtClean="0"/>
              <a:t>a Dossier </a:t>
            </a:r>
            <a:r>
              <a:rPr lang="en-GB" altLang="fr-FR" b="1" dirty="0"/>
              <a:t>to </a:t>
            </a:r>
            <a:r>
              <a:rPr lang="en-GB" altLang="fr-FR" b="1" dirty="0" smtClean="0"/>
              <a:t>EDQM</a:t>
            </a:r>
          </a:p>
          <a:p>
            <a:pPr defTabSz="447675">
              <a:spcAft>
                <a:spcPts val="1325"/>
              </a:spcAft>
            </a:pPr>
            <a:r>
              <a:rPr lang="en-GB" dirty="0"/>
              <a:t>C</a:t>
            </a:r>
            <a:r>
              <a:rPr lang="en-GB" dirty="0" smtClean="0"/>
              <a:t>ontent in </a:t>
            </a:r>
            <a:r>
              <a:rPr lang="en-GB" dirty="0"/>
              <a:t>compliance </a:t>
            </a:r>
            <a:r>
              <a:rPr lang="en-GB" dirty="0" smtClean="0"/>
              <a:t>with EDQM guidelines:</a:t>
            </a:r>
          </a:p>
          <a:p>
            <a:pPr marL="717550" lvl="1" indent="-342900" defTabSz="407526">
              <a:lnSpc>
                <a:spcPct val="110000"/>
              </a:lnSpc>
              <a:spcBef>
                <a:spcPts val="1200"/>
              </a:spcBef>
              <a:defRPr/>
            </a:pPr>
            <a:r>
              <a:rPr lang="en-GB" dirty="0" smtClean="0"/>
              <a:t>“Content </a:t>
            </a:r>
            <a:r>
              <a:rPr lang="en-GB" dirty="0"/>
              <a:t>of the Dossier for Chemical </a:t>
            </a:r>
            <a:r>
              <a:rPr lang="en-GB" dirty="0" smtClean="0"/>
              <a:t>CEP”: </a:t>
            </a:r>
            <a:r>
              <a:rPr lang="en-GB" dirty="0"/>
              <a:t>comparable to </a:t>
            </a:r>
            <a:r>
              <a:rPr lang="en-GB" dirty="0" smtClean="0"/>
              <a:t>content of 3.2.S </a:t>
            </a:r>
            <a:r>
              <a:rPr lang="en-GB" dirty="0"/>
              <a:t>of </a:t>
            </a:r>
            <a:r>
              <a:rPr lang="en-GB" dirty="0" smtClean="0"/>
              <a:t>CTD</a:t>
            </a:r>
          </a:p>
          <a:p>
            <a:pPr marL="717550" lvl="1" indent="-342900" defTabSz="407526">
              <a:lnSpc>
                <a:spcPct val="110000"/>
              </a:lnSpc>
              <a:spcBef>
                <a:spcPts val="1200"/>
              </a:spcBef>
              <a:defRPr/>
            </a:pPr>
            <a:r>
              <a:rPr lang="en-GB" dirty="0" smtClean="0"/>
              <a:t>“Content </a:t>
            </a:r>
            <a:r>
              <a:rPr lang="en-GB" dirty="0"/>
              <a:t>of the dossier for TSE </a:t>
            </a:r>
            <a:r>
              <a:rPr lang="en-GB" dirty="0" smtClean="0"/>
              <a:t>risk”</a:t>
            </a:r>
          </a:p>
          <a:p>
            <a:pPr marL="717550" lvl="1" indent="-342900" defTabSz="407526">
              <a:lnSpc>
                <a:spcPct val="110000"/>
              </a:lnSpc>
              <a:spcBef>
                <a:spcPts val="1200"/>
              </a:spcBef>
              <a:defRPr/>
            </a:pPr>
            <a:r>
              <a:rPr lang="en-GB" dirty="0" smtClean="0"/>
              <a:t>“Content </a:t>
            </a:r>
            <a:r>
              <a:rPr lang="en-GB" dirty="0"/>
              <a:t>of the dossier for herbal drugs/herbal drug </a:t>
            </a:r>
            <a:r>
              <a:rPr lang="en-GB" dirty="0" smtClean="0"/>
              <a:t>preparations”</a:t>
            </a:r>
          </a:p>
          <a:p>
            <a:pPr marL="717550" lvl="1" indent="-342900" defTabSz="407526">
              <a:lnSpc>
                <a:spcPct val="110000"/>
              </a:lnSpc>
              <a:spcBef>
                <a:spcPts val="1200"/>
              </a:spcBef>
              <a:defRPr/>
            </a:pPr>
            <a:r>
              <a:rPr lang="en-GB" altLang="en-US" dirty="0"/>
              <a:t>All documents are available on the EDQM website (www.edqm.eu</a:t>
            </a:r>
            <a:r>
              <a:rPr lang="en-GB" altLang="en-US" dirty="0" smtClean="0"/>
              <a:t>)</a:t>
            </a:r>
            <a:endParaRPr lang="en-GB" dirty="0"/>
          </a:p>
          <a:p>
            <a:pPr marL="0" indent="-342900" defTabSz="407526">
              <a:lnSpc>
                <a:spcPct val="110000"/>
              </a:lnSpc>
              <a:spcBef>
                <a:spcPts val="1200"/>
              </a:spcBef>
              <a:spcAft>
                <a:spcPts val="1200"/>
              </a:spcAft>
              <a:defRPr/>
            </a:pPr>
            <a:r>
              <a:rPr lang="en-GB" altLang="en-US" dirty="0"/>
              <a:t>Fees: </a:t>
            </a:r>
            <a:r>
              <a:rPr lang="en-GB" altLang="en-US" dirty="0" smtClean="0"/>
              <a:t>currently 5000 </a:t>
            </a:r>
            <a:r>
              <a:rPr lang="en-GB" altLang="en-US" dirty="0"/>
              <a:t>euros for </a:t>
            </a:r>
            <a:r>
              <a:rPr lang="en-GB" altLang="en-US" dirty="0" smtClean="0"/>
              <a:t>a </a:t>
            </a:r>
            <a:r>
              <a:rPr lang="en-GB" altLang="en-US" dirty="0"/>
              <a:t>new application</a:t>
            </a:r>
          </a:p>
          <a:p>
            <a:pPr marL="0" indent="-342900" defTabSz="407526">
              <a:lnSpc>
                <a:spcPct val="110000"/>
              </a:lnSpc>
              <a:spcBef>
                <a:spcPts val="1200"/>
              </a:spcBef>
              <a:defRPr/>
            </a:pPr>
            <a:endParaRPr lang="en-GB" dirty="0" smtClean="0"/>
          </a:p>
        </p:txBody>
      </p:sp>
    </p:spTree>
    <p:extLst>
      <p:ext uri="{BB962C8B-B14F-4D97-AF65-F5344CB8AC3E}">
        <p14:creationId xmlns:p14="http://schemas.microsoft.com/office/powerpoint/2010/main" val="3807237053"/>
      </p:ext>
    </p:extLst>
  </p:cSld>
  <p:clrMapOvr>
    <a:masterClrMapping/>
  </p:clrMapOvr>
  <p:transition>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336714" y="76132"/>
            <a:ext cx="10363200" cy="55090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b="1">
                <a:solidFill>
                  <a:schemeClr val="folHlink"/>
                </a:solidFill>
                <a:latin typeface="+mj-lt"/>
                <a:ea typeface="+mj-ea"/>
                <a:cs typeface="+mj-cs"/>
              </a:defRPr>
            </a:lvl1pPr>
            <a:lvl2pPr algn="l" rtl="0" eaLnBrk="0" fontAlgn="base" hangingPunct="0">
              <a:spcBef>
                <a:spcPct val="0"/>
              </a:spcBef>
              <a:spcAft>
                <a:spcPct val="0"/>
              </a:spcAft>
              <a:defRPr sz="4400" b="1">
                <a:solidFill>
                  <a:schemeClr val="folHlink"/>
                </a:solidFill>
                <a:latin typeface="Arial" charset="0"/>
              </a:defRPr>
            </a:lvl2pPr>
            <a:lvl3pPr algn="l" rtl="0" eaLnBrk="0" fontAlgn="base" hangingPunct="0">
              <a:spcBef>
                <a:spcPct val="0"/>
              </a:spcBef>
              <a:spcAft>
                <a:spcPct val="0"/>
              </a:spcAft>
              <a:defRPr sz="4400" b="1">
                <a:solidFill>
                  <a:schemeClr val="folHlink"/>
                </a:solidFill>
                <a:latin typeface="Arial" charset="0"/>
              </a:defRPr>
            </a:lvl3pPr>
            <a:lvl4pPr algn="l" rtl="0" eaLnBrk="0" fontAlgn="base" hangingPunct="0">
              <a:spcBef>
                <a:spcPct val="0"/>
              </a:spcBef>
              <a:spcAft>
                <a:spcPct val="0"/>
              </a:spcAft>
              <a:defRPr sz="4400" b="1">
                <a:solidFill>
                  <a:schemeClr val="folHlink"/>
                </a:solidFill>
                <a:latin typeface="Arial" charset="0"/>
              </a:defRPr>
            </a:lvl4pPr>
            <a:lvl5pPr algn="l" rtl="0" eaLnBrk="0" fontAlgn="base" hangingPunct="0">
              <a:spcBef>
                <a:spcPct val="0"/>
              </a:spcBef>
              <a:spcAft>
                <a:spcPct val="0"/>
              </a:spcAft>
              <a:defRPr sz="4400" b="1">
                <a:solidFill>
                  <a:schemeClr val="folHlink"/>
                </a:solidFill>
                <a:latin typeface="Arial" charset="0"/>
              </a:defRPr>
            </a:lvl5pPr>
            <a:lvl6pPr marL="457200" algn="l" rtl="0" eaLnBrk="1" fontAlgn="base" hangingPunct="1">
              <a:spcBef>
                <a:spcPct val="0"/>
              </a:spcBef>
              <a:spcAft>
                <a:spcPct val="0"/>
              </a:spcAft>
              <a:defRPr sz="4400" b="1">
                <a:solidFill>
                  <a:schemeClr val="folHlink"/>
                </a:solidFill>
                <a:latin typeface="Arial" charset="0"/>
              </a:defRPr>
            </a:lvl6pPr>
            <a:lvl7pPr marL="914400" algn="l" rtl="0" eaLnBrk="1" fontAlgn="base" hangingPunct="1">
              <a:spcBef>
                <a:spcPct val="0"/>
              </a:spcBef>
              <a:spcAft>
                <a:spcPct val="0"/>
              </a:spcAft>
              <a:defRPr sz="4400" b="1">
                <a:solidFill>
                  <a:schemeClr val="folHlink"/>
                </a:solidFill>
                <a:latin typeface="Arial" charset="0"/>
              </a:defRPr>
            </a:lvl7pPr>
            <a:lvl8pPr marL="1371600" algn="l" rtl="0" eaLnBrk="1" fontAlgn="base" hangingPunct="1">
              <a:spcBef>
                <a:spcPct val="0"/>
              </a:spcBef>
              <a:spcAft>
                <a:spcPct val="0"/>
              </a:spcAft>
              <a:defRPr sz="4400" b="1">
                <a:solidFill>
                  <a:schemeClr val="folHlink"/>
                </a:solidFill>
                <a:latin typeface="Arial" charset="0"/>
              </a:defRPr>
            </a:lvl8pPr>
            <a:lvl9pPr marL="1828800" algn="l" rtl="0" eaLnBrk="1" fontAlgn="base" hangingPunct="1">
              <a:spcBef>
                <a:spcPct val="0"/>
              </a:spcBef>
              <a:spcAft>
                <a:spcPct val="0"/>
              </a:spcAft>
              <a:defRPr sz="4400" b="1">
                <a:solidFill>
                  <a:schemeClr val="folHlink"/>
                </a:solidFill>
                <a:latin typeface="Arial" charset="0"/>
              </a:defRPr>
            </a:lvl9pPr>
          </a:lstStyle>
          <a:p>
            <a:pPr eaLnBrk="1" hangingPunct="1">
              <a:defRPr/>
            </a:pPr>
            <a:r>
              <a:rPr lang="fr-FR" sz="3600" b="0" dirty="0">
                <a:solidFill>
                  <a:schemeClr val="tx1"/>
                </a:solidFill>
              </a:rPr>
              <a:t>How </a:t>
            </a:r>
            <a:r>
              <a:rPr lang="fr-FR" sz="3600" b="0" dirty="0" err="1" smtClean="0">
                <a:solidFill>
                  <a:schemeClr val="tx1"/>
                </a:solidFill>
              </a:rPr>
              <a:t>does</a:t>
            </a:r>
            <a:r>
              <a:rPr lang="fr-FR" sz="3600" b="0" dirty="0" smtClean="0">
                <a:solidFill>
                  <a:schemeClr val="tx1"/>
                </a:solidFill>
              </a:rPr>
              <a:t> </a:t>
            </a:r>
            <a:r>
              <a:rPr lang="fr-FR" sz="3600" b="0" dirty="0" err="1" smtClean="0">
                <a:solidFill>
                  <a:schemeClr val="tx1"/>
                </a:solidFill>
              </a:rPr>
              <a:t>it</a:t>
            </a:r>
            <a:r>
              <a:rPr lang="fr-FR" sz="3600" b="0" dirty="0" smtClean="0">
                <a:solidFill>
                  <a:schemeClr val="tx1"/>
                </a:solidFill>
              </a:rPr>
              <a:t> </a:t>
            </a:r>
            <a:r>
              <a:rPr lang="fr-FR" sz="3600" b="0" dirty="0" err="1" smtClean="0">
                <a:solidFill>
                  <a:schemeClr val="tx1"/>
                </a:solidFill>
              </a:rPr>
              <a:t>work</a:t>
            </a:r>
            <a:endParaRPr lang="fr-FR" sz="3600" b="0" dirty="0">
              <a:solidFill>
                <a:schemeClr val="tx1"/>
              </a:solidFill>
            </a:endParaRPr>
          </a:p>
        </p:txBody>
      </p:sp>
      <p:sp>
        <p:nvSpPr>
          <p:cNvPr id="8" name="Rectangle 7"/>
          <p:cNvSpPr>
            <a:spLocks noChangeArrowheads="1"/>
          </p:cNvSpPr>
          <p:nvPr/>
        </p:nvSpPr>
        <p:spPr bwMode="auto">
          <a:xfrm>
            <a:off x="1090084" y="900114"/>
            <a:ext cx="10363200" cy="4810125"/>
          </a:xfrm>
          <a:prstGeom prst="rect">
            <a:avLst/>
          </a:prstGeom>
          <a:noFill/>
          <a:ln w="9525">
            <a:noFill/>
            <a:miter lim="800000"/>
            <a:headEnd/>
            <a:tailEnd/>
          </a:ln>
        </p:spPr>
        <p:txBody>
          <a:bodyPr lIns="92075" tIns="46038" rIns="92075" bIns="46038"/>
          <a:lstStyle/>
          <a:p>
            <a:pPr marL="342900" indent="-342900">
              <a:lnSpc>
                <a:spcPct val="90000"/>
              </a:lnSpc>
              <a:spcBef>
                <a:spcPct val="20000"/>
              </a:spcBef>
              <a:buFontTx/>
              <a:buChar char="•"/>
              <a:defRPr/>
            </a:pPr>
            <a:endParaRPr lang="fr-FR" sz="2000">
              <a:ea typeface="+mn-ea"/>
              <a:cs typeface="+mn-cs"/>
            </a:endParaRPr>
          </a:p>
          <a:p>
            <a:pPr marL="342900" indent="-342900">
              <a:lnSpc>
                <a:spcPct val="90000"/>
              </a:lnSpc>
              <a:spcBef>
                <a:spcPct val="20000"/>
              </a:spcBef>
              <a:buFontTx/>
              <a:buChar char="•"/>
              <a:defRPr/>
            </a:pPr>
            <a:endParaRPr lang="fr-FR" sz="2000">
              <a:ea typeface="+mn-ea"/>
              <a:cs typeface="+mn-cs"/>
            </a:endParaRPr>
          </a:p>
          <a:p>
            <a:pPr marL="342900" indent="-342900">
              <a:lnSpc>
                <a:spcPct val="90000"/>
              </a:lnSpc>
              <a:spcBef>
                <a:spcPct val="20000"/>
              </a:spcBef>
              <a:buFontTx/>
              <a:buChar char="•"/>
              <a:defRPr/>
            </a:pPr>
            <a:endParaRPr lang="fr-FR" sz="2000">
              <a:ea typeface="+mn-ea"/>
              <a:cs typeface="+mn-cs"/>
            </a:endParaRPr>
          </a:p>
          <a:p>
            <a:pPr marL="342900" indent="-342900">
              <a:lnSpc>
                <a:spcPct val="90000"/>
              </a:lnSpc>
              <a:spcBef>
                <a:spcPct val="20000"/>
              </a:spcBef>
              <a:buFontTx/>
              <a:buChar char="•"/>
              <a:defRPr/>
            </a:pPr>
            <a:endParaRPr lang="fr-FR" sz="2000">
              <a:ea typeface="+mn-ea"/>
              <a:cs typeface="+mn-cs"/>
            </a:endParaRPr>
          </a:p>
          <a:p>
            <a:pPr marL="342900" indent="-342900">
              <a:lnSpc>
                <a:spcPct val="90000"/>
              </a:lnSpc>
              <a:spcBef>
                <a:spcPct val="20000"/>
              </a:spcBef>
              <a:buFontTx/>
              <a:buChar char="•"/>
              <a:defRPr/>
            </a:pPr>
            <a:endParaRPr lang="fr-FR" sz="2000">
              <a:ea typeface="+mn-ea"/>
              <a:cs typeface="+mn-cs"/>
            </a:endParaRPr>
          </a:p>
          <a:p>
            <a:pPr marL="342900" indent="-342900">
              <a:lnSpc>
                <a:spcPct val="90000"/>
              </a:lnSpc>
              <a:spcBef>
                <a:spcPct val="20000"/>
              </a:spcBef>
              <a:buFontTx/>
              <a:buChar char="•"/>
              <a:defRPr/>
            </a:pPr>
            <a:endParaRPr lang="fr-FR" sz="2000">
              <a:ea typeface="+mn-ea"/>
              <a:cs typeface="+mn-cs"/>
            </a:endParaRPr>
          </a:p>
          <a:p>
            <a:pPr marL="342900" indent="-342900">
              <a:lnSpc>
                <a:spcPct val="90000"/>
              </a:lnSpc>
              <a:spcBef>
                <a:spcPct val="20000"/>
              </a:spcBef>
              <a:buFontTx/>
              <a:buChar char="•"/>
              <a:defRPr/>
            </a:pPr>
            <a:endParaRPr lang="fr-FR" sz="2000">
              <a:ea typeface="+mn-ea"/>
              <a:cs typeface="+mn-cs"/>
            </a:endParaRPr>
          </a:p>
          <a:p>
            <a:pPr marL="342900" indent="-342900">
              <a:lnSpc>
                <a:spcPct val="90000"/>
              </a:lnSpc>
              <a:spcBef>
                <a:spcPct val="20000"/>
              </a:spcBef>
              <a:buFontTx/>
              <a:buChar char="•"/>
              <a:defRPr/>
            </a:pPr>
            <a:endParaRPr lang="fr-FR" sz="2000">
              <a:ea typeface="+mn-ea"/>
              <a:cs typeface="+mn-cs"/>
            </a:endParaRPr>
          </a:p>
          <a:p>
            <a:pPr marL="342900" indent="-342900">
              <a:lnSpc>
                <a:spcPct val="90000"/>
              </a:lnSpc>
              <a:spcBef>
                <a:spcPct val="20000"/>
              </a:spcBef>
              <a:buFontTx/>
              <a:buChar char="•"/>
              <a:defRPr/>
            </a:pPr>
            <a:endParaRPr lang="fr-FR" sz="2000">
              <a:ea typeface="+mn-ea"/>
              <a:cs typeface="+mn-cs"/>
            </a:endParaRPr>
          </a:p>
          <a:p>
            <a:pPr marL="342900" indent="-342900">
              <a:lnSpc>
                <a:spcPct val="90000"/>
              </a:lnSpc>
              <a:spcBef>
                <a:spcPct val="20000"/>
              </a:spcBef>
              <a:buFontTx/>
              <a:buChar char="•"/>
              <a:defRPr/>
            </a:pPr>
            <a:endParaRPr lang="fr-FR" sz="2000">
              <a:ea typeface="+mn-ea"/>
              <a:cs typeface="+mn-cs"/>
            </a:endParaRPr>
          </a:p>
        </p:txBody>
      </p:sp>
      <p:sp>
        <p:nvSpPr>
          <p:cNvPr id="9" name="Rectangle 8"/>
          <p:cNvSpPr>
            <a:spLocks noChangeArrowheads="1"/>
          </p:cNvSpPr>
          <p:nvPr/>
        </p:nvSpPr>
        <p:spPr bwMode="auto">
          <a:xfrm>
            <a:off x="4783667" y="1046164"/>
            <a:ext cx="2853267" cy="701675"/>
          </a:xfrm>
          <a:prstGeom prst="rect">
            <a:avLst/>
          </a:prstGeom>
          <a:solidFill>
            <a:schemeClr val="accent1">
              <a:lumMod val="75000"/>
            </a:schemeClr>
          </a:solidFill>
          <a:ln w="9525">
            <a:solidFill>
              <a:schemeClr val="tx1"/>
            </a:solidFill>
            <a:miter lim="800000"/>
            <a:headEnd/>
            <a:tailEnd/>
          </a:ln>
        </p:spPr>
        <p:txBody>
          <a:bodyPr wrap="none" anchor="ctr"/>
          <a:lstStyle/>
          <a:p>
            <a:pPr algn="ctr">
              <a:defRPr/>
            </a:pPr>
            <a:r>
              <a:rPr lang="fr-FR" sz="2800" b="1" u="sng" dirty="0">
                <a:solidFill>
                  <a:schemeClr val="bg1">
                    <a:lumMod val="60000"/>
                    <a:lumOff val="40000"/>
                  </a:schemeClr>
                </a:solidFill>
                <a:effectLst/>
                <a:latin typeface="Tahoma" panose="020B0604030504040204" pitchFamily="34" charset="0"/>
                <a:ea typeface="Tahoma" panose="020B0604030504040204" pitchFamily="34" charset="0"/>
                <a:cs typeface="Tahoma" panose="020B0604030504040204" pitchFamily="34" charset="0"/>
              </a:rPr>
              <a:t>Application</a:t>
            </a:r>
          </a:p>
        </p:txBody>
      </p:sp>
      <p:sp>
        <p:nvSpPr>
          <p:cNvPr id="10" name="AutoShape 9"/>
          <p:cNvSpPr>
            <a:spLocks noChangeArrowheads="1"/>
          </p:cNvSpPr>
          <p:nvPr/>
        </p:nvSpPr>
        <p:spPr bwMode="auto">
          <a:xfrm>
            <a:off x="3833284" y="4865687"/>
            <a:ext cx="2438400" cy="725215"/>
          </a:xfrm>
          <a:prstGeom prst="flowChartTerminator">
            <a:avLst/>
          </a:prstGeom>
          <a:solidFill>
            <a:schemeClr val="accent1">
              <a:lumMod val="75000"/>
            </a:schemeClr>
          </a:solidFill>
          <a:ln w="9525">
            <a:solidFill>
              <a:schemeClr val="tx1"/>
            </a:solidFill>
            <a:miter lim="800000"/>
            <a:headEnd/>
            <a:tailEnd/>
          </a:ln>
        </p:spPr>
        <p:txBody>
          <a:bodyPr wrap="none" anchor="ctr"/>
          <a:lstStyle/>
          <a:p>
            <a:pPr algn="ctr">
              <a:defRPr/>
            </a:pPr>
            <a:r>
              <a:rPr lang="fr-FR" sz="2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CEP </a:t>
            </a:r>
            <a:r>
              <a:rPr lang="en-GB" sz="2400" b="1"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granted</a:t>
            </a:r>
            <a:endParaRPr lang="en-GB" sz="24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1" name="AutoShape 10"/>
          <p:cNvSpPr>
            <a:spLocks noChangeArrowheads="1"/>
          </p:cNvSpPr>
          <p:nvPr/>
        </p:nvSpPr>
        <p:spPr bwMode="auto">
          <a:xfrm>
            <a:off x="474133" y="1046164"/>
            <a:ext cx="3640667" cy="1431925"/>
          </a:xfrm>
          <a:prstGeom prst="flowChartProcess">
            <a:avLst/>
          </a:prstGeom>
          <a:solidFill>
            <a:schemeClr val="accent1">
              <a:lumMod val="75000"/>
            </a:schemeClr>
          </a:solidFill>
          <a:ln w="9525">
            <a:solidFill>
              <a:schemeClr val="tx1"/>
            </a:solidFill>
            <a:miter lim="800000"/>
            <a:headEnd/>
            <a:tailEnd/>
          </a:ln>
        </p:spPr>
        <p:txBody>
          <a:bodyPr wrap="none" anchor="ctr"/>
          <a:lstStyle/>
          <a:p>
            <a:pPr>
              <a:defRPr/>
            </a:pPr>
            <a:r>
              <a:rPr lang="en-GB" sz="1600" dirty="0" smtClean="0">
                <a:solidFill>
                  <a:schemeClr val="bg1">
                    <a:lumMod val="60000"/>
                    <a:lumOff val="40000"/>
                  </a:schemeClr>
                </a:solidFill>
                <a:effectLst/>
                <a:latin typeface="Tahoma" panose="020B0604030504040204" pitchFamily="34" charset="0"/>
                <a:ea typeface="Tahoma" panose="020B0604030504040204" pitchFamily="34" charset="0"/>
                <a:cs typeface="Tahoma" panose="020B0604030504040204" pitchFamily="34" charset="0"/>
              </a:rPr>
              <a:t>To be updated :</a:t>
            </a:r>
          </a:p>
          <a:p>
            <a:pPr>
              <a:defRPr/>
            </a:pPr>
            <a:r>
              <a:rPr lang="en-GB" sz="1600" dirty="0" smtClean="0">
                <a:solidFill>
                  <a:schemeClr val="bg1">
                    <a:lumMod val="60000"/>
                    <a:lumOff val="40000"/>
                  </a:schemeClr>
                </a:solidFill>
                <a:effectLst/>
                <a:latin typeface="Tahoma" panose="020B0604030504040204" pitchFamily="34" charset="0"/>
                <a:ea typeface="Tahoma" panose="020B0604030504040204" pitchFamily="34" charset="0"/>
                <a:cs typeface="Tahoma" panose="020B0604030504040204" pitchFamily="34" charset="0"/>
              </a:rPr>
              <a:t>- after any change (notification,</a:t>
            </a:r>
            <a:br>
              <a:rPr lang="en-GB" sz="1600" dirty="0" smtClean="0">
                <a:solidFill>
                  <a:schemeClr val="bg1">
                    <a:lumMod val="60000"/>
                    <a:lumOff val="40000"/>
                  </a:schemeClr>
                </a:solidFill>
                <a:effectLst/>
                <a:latin typeface="Tahoma" panose="020B0604030504040204" pitchFamily="34" charset="0"/>
                <a:ea typeface="Tahoma" panose="020B0604030504040204" pitchFamily="34" charset="0"/>
                <a:cs typeface="Tahoma" panose="020B0604030504040204" pitchFamily="34" charset="0"/>
              </a:rPr>
            </a:br>
            <a:r>
              <a:rPr lang="en-GB" sz="1600" dirty="0" smtClean="0">
                <a:solidFill>
                  <a:schemeClr val="bg1">
                    <a:lumMod val="60000"/>
                    <a:lumOff val="40000"/>
                  </a:schemeClr>
                </a:solidFill>
                <a:effectLst/>
                <a:latin typeface="Tahoma" panose="020B0604030504040204" pitchFamily="34" charset="0"/>
                <a:ea typeface="Tahoma" panose="020B0604030504040204" pitchFamily="34" charset="0"/>
                <a:cs typeface="Tahoma" panose="020B0604030504040204" pitchFamily="34" charset="0"/>
              </a:rPr>
              <a:t> minor / major)</a:t>
            </a:r>
          </a:p>
          <a:p>
            <a:pPr>
              <a:defRPr/>
            </a:pPr>
            <a:r>
              <a:rPr lang="en-GB" sz="1600" dirty="0" smtClean="0">
                <a:solidFill>
                  <a:schemeClr val="bg1">
                    <a:lumMod val="60000"/>
                    <a:lumOff val="40000"/>
                  </a:schemeClr>
                </a:solidFill>
                <a:effectLst/>
                <a:latin typeface="Tahoma" panose="020B0604030504040204" pitchFamily="34" charset="0"/>
                <a:ea typeface="Tahoma" panose="020B0604030504040204" pitchFamily="34" charset="0"/>
                <a:cs typeface="Tahoma" panose="020B0604030504040204" pitchFamily="34" charset="0"/>
              </a:rPr>
              <a:t>- after 5 years (renewal)</a:t>
            </a:r>
            <a:endParaRPr lang="en-GB" sz="1600" dirty="0">
              <a:solidFill>
                <a:schemeClr val="bg1">
                  <a:lumMod val="60000"/>
                  <a:lumOff val="40000"/>
                </a:schemeClr>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2" name="AutoShape 11"/>
          <p:cNvSpPr>
            <a:spLocks noChangeArrowheads="1"/>
          </p:cNvSpPr>
          <p:nvPr/>
        </p:nvSpPr>
        <p:spPr bwMode="auto">
          <a:xfrm>
            <a:off x="8288867" y="2324100"/>
            <a:ext cx="2992967" cy="533400"/>
          </a:xfrm>
          <a:prstGeom prst="flowChartProcess">
            <a:avLst/>
          </a:prstGeom>
          <a:solidFill>
            <a:schemeClr val="accent1">
              <a:lumMod val="75000"/>
            </a:schemeClr>
          </a:solidFill>
          <a:ln w="9525">
            <a:solidFill>
              <a:schemeClr val="tx1"/>
            </a:solidFill>
            <a:miter lim="800000"/>
            <a:headEnd/>
            <a:tailEnd/>
          </a:ln>
        </p:spPr>
        <p:txBody>
          <a:bodyPr wrap="none" anchor="ctr"/>
          <a:lstStyle/>
          <a:p>
            <a:pPr algn="ctr">
              <a:defRPr/>
            </a:pPr>
            <a:r>
              <a:rPr lang="fr-FR" sz="1600" dirty="0">
                <a:solidFill>
                  <a:schemeClr val="bg1">
                    <a:lumMod val="60000"/>
                    <a:lumOff val="40000"/>
                  </a:schemeClr>
                </a:solidFill>
                <a:effectLst/>
                <a:latin typeface="Times"/>
                <a:ea typeface="+mn-ea"/>
                <a:cs typeface="+mn-cs"/>
              </a:rPr>
              <a:t> </a:t>
            </a:r>
            <a:r>
              <a:rPr lang="en-GB" sz="1600" dirty="0" smtClean="0">
                <a:solidFill>
                  <a:schemeClr val="bg1">
                    <a:lumMod val="60000"/>
                    <a:lumOff val="40000"/>
                  </a:schemeClr>
                </a:solidFill>
                <a:effectLst/>
                <a:latin typeface="Tahoma" panose="020B0604030504040204" pitchFamily="34" charset="0"/>
                <a:ea typeface="Tahoma" panose="020B0604030504040204" pitchFamily="34" charset="0"/>
                <a:cs typeface="Tahoma" panose="020B0604030504040204" pitchFamily="34" charset="0"/>
              </a:rPr>
              <a:t>Request for add. info</a:t>
            </a:r>
            <a:endParaRPr lang="en-GB" sz="1600" dirty="0">
              <a:solidFill>
                <a:schemeClr val="bg1">
                  <a:lumMod val="60000"/>
                  <a:lumOff val="40000"/>
                </a:schemeClr>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3" name="AutoShape 12"/>
          <p:cNvSpPr>
            <a:spLocks noChangeArrowheads="1"/>
          </p:cNvSpPr>
          <p:nvPr/>
        </p:nvSpPr>
        <p:spPr bwMode="auto">
          <a:xfrm>
            <a:off x="4512734" y="3259138"/>
            <a:ext cx="3390900" cy="995362"/>
          </a:xfrm>
          <a:prstGeom prst="flowChartProcess">
            <a:avLst/>
          </a:prstGeom>
          <a:solidFill>
            <a:schemeClr val="accent1">
              <a:lumMod val="75000"/>
            </a:schemeClr>
          </a:solidFill>
          <a:ln w="9525">
            <a:solidFill>
              <a:schemeClr val="tx1"/>
            </a:solidFill>
            <a:miter lim="800000"/>
            <a:headEnd/>
            <a:tailEnd/>
          </a:ln>
        </p:spPr>
        <p:txBody>
          <a:bodyPr wrap="none" anchor="ctr"/>
          <a:lstStyle/>
          <a:p>
            <a:pPr algn="ctr">
              <a:defRPr/>
            </a:pPr>
            <a:r>
              <a:rPr lang="en-US" sz="1600" dirty="0">
                <a:solidFill>
                  <a:schemeClr val="bg1">
                    <a:lumMod val="60000"/>
                    <a:lumOff val="40000"/>
                  </a:schemeClr>
                </a:solidFill>
                <a:effectLst/>
                <a:latin typeface="Tahoma" panose="020B0604030504040204" pitchFamily="34" charset="0"/>
                <a:ea typeface="Tahoma" panose="020B0604030504040204" pitchFamily="34" charset="0"/>
                <a:cs typeface="Tahoma" panose="020B0604030504040204" pitchFamily="34" charset="0"/>
              </a:rPr>
              <a:t>Evaluation (2 assessors)</a:t>
            </a:r>
            <a:br>
              <a:rPr lang="en-US" sz="1600" dirty="0">
                <a:solidFill>
                  <a:schemeClr val="bg1">
                    <a:lumMod val="60000"/>
                    <a:lumOff val="40000"/>
                  </a:schemeClr>
                </a:solidFill>
                <a:effectLst/>
                <a:latin typeface="Tahoma" panose="020B0604030504040204" pitchFamily="34" charset="0"/>
                <a:ea typeface="Tahoma" panose="020B0604030504040204" pitchFamily="34" charset="0"/>
                <a:cs typeface="Tahoma" panose="020B0604030504040204" pitchFamily="34" charset="0"/>
              </a:rPr>
            </a:br>
            <a:endParaRPr lang="en-US" sz="1600" dirty="0">
              <a:solidFill>
                <a:schemeClr val="bg1">
                  <a:lumMod val="60000"/>
                  <a:lumOff val="40000"/>
                </a:schemeClr>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4" name="AutoShape 13"/>
          <p:cNvSpPr>
            <a:spLocks noChangeArrowheads="1"/>
          </p:cNvSpPr>
          <p:nvPr/>
        </p:nvSpPr>
        <p:spPr bwMode="auto">
          <a:xfrm>
            <a:off x="546100" y="2813050"/>
            <a:ext cx="3132667" cy="604838"/>
          </a:xfrm>
          <a:prstGeom prst="flowChartTerminator">
            <a:avLst/>
          </a:prstGeom>
          <a:solidFill>
            <a:schemeClr val="accent1">
              <a:lumMod val="75000"/>
            </a:schemeClr>
          </a:solidFill>
          <a:ln w="9525">
            <a:solidFill>
              <a:schemeClr val="tx1"/>
            </a:solidFill>
            <a:miter lim="800000"/>
            <a:headEnd/>
            <a:tailEnd/>
          </a:ln>
        </p:spPr>
        <p:txBody>
          <a:bodyPr wrap="none" anchor="ctr"/>
          <a:lstStyle/>
          <a:p>
            <a:pPr algn="ctr">
              <a:defRPr/>
            </a:pPr>
            <a:r>
              <a:rPr lang="en-GB" sz="1600" dirty="0" smtClean="0">
                <a:solidFill>
                  <a:schemeClr val="bg1">
                    <a:lumMod val="60000"/>
                    <a:lumOff val="40000"/>
                  </a:schemeClr>
                </a:solidFill>
                <a:effectLst/>
                <a:latin typeface="Tahoma" panose="020B0604030504040204" pitchFamily="34" charset="0"/>
                <a:ea typeface="Tahoma" panose="020B0604030504040204" pitchFamily="34" charset="0"/>
                <a:cs typeface="Tahoma" panose="020B0604030504040204" pitchFamily="34" charset="0"/>
              </a:rPr>
              <a:t>Request for inspection</a:t>
            </a:r>
            <a:endParaRPr lang="en-GB" sz="1600" dirty="0">
              <a:solidFill>
                <a:schemeClr val="bg1">
                  <a:lumMod val="60000"/>
                  <a:lumOff val="40000"/>
                </a:schemeClr>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5" name="AutoShape 14"/>
          <p:cNvSpPr>
            <a:spLocks noChangeArrowheads="1"/>
          </p:cNvSpPr>
          <p:nvPr/>
        </p:nvSpPr>
        <p:spPr bwMode="auto">
          <a:xfrm>
            <a:off x="531284" y="3962006"/>
            <a:ext cx="3302000" cy="609600"/>
          </a:xfrm>
          <a:prstGeom prst="flowChartTerminator">
            <a:avLst/>
          </a:prstGeom>
          <a:solidFill>
            <a:schemeClr val="accent1">
              <a:lumMod val="75000"/>
            </a:schemeClr>
          </a:solidFill>
          <a:ln w="9525">
            <a:solidFill>
              <a:schemeClr val="tx1"/>
            </a:solidFill>
            <a:miter lim="800000"/>
            <a:headEnd/>
            <a:tailEnd/>
          </a:ln>
        </p:spPr>
        <p:txBody>
          <a:bodyPr wrap="none" anchor="ctr"/>
          <a:lstStyle/>
          <a:p>
            <a:pPr algn="ctr">
              <a:defRPr/>
            </a:pPr>
            <a:r>
              <a:rPr lang="en-GB" sz="1600" dirty="0" smtClean="0">
                <a:solidFill>
                  <a:schemeClr val="bg1">
                    <a:lumMod val="60000"/>
                    <a:lumOff val="40000"/>
                  </a:schemeClr>
                </a:solidFill>
                <a:effectLst/>
                <a:latin typeface="Tahoma" panose="020B0604030504040204" pitchFamily="34" charset="0"/>
                <a:ea typeface="Tahoma" panose="020B0604030504040204" pitchFamily="34" charset="0"/>
                <a:cs typeface="Tahoma" panose="020B0604030504040204" pitchFamily="34" charset="0"/>
              </a:rPr>
              <a:t>Revision of monograph</a:t>
            </a:r>
            <a:endParaRPr lang="en-GB" sz="1600" dirty="0">
              <a:solidFill>
                <a:schemeClr val="bg1">
                  <a:lumMod val="60000"/>
                  <a:lumOff val="40000"/>
                </a:schemeClr>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6" name="AutoShape 15"/>
          <p:cNvSpPr>
            <a:spLocks noChangeArrowheads="1"/>
          </p:cNvSpPr>
          <p:nvPr/>
        </p:nvSpPr>
        <p:spPr bwMode="auto">
          <a:xfrm>
            <a:off x="6741584" y="4884738"/>
            <a:ext cx="1930400" cy="571500"/>
          </a:xfrm>
          <a:prstGeom prst="flowChartTerminator">
            <a:avLst/>
          </a:prstGeom>
          <a:solidFill>
            <a:schemeClr val="accent1">
              <a:lumMod val="75000"/>
            </a:schemeClr>
          </a:solidFill>
          <a:ln w="9525">
            <a:solidFill>
              <a:schemeClr val="tx1"/>
            </a:solidFill>
            <a:miter lim="800000"/>
            <a:headEnd/>
            <a:tailEnd/>
          </a:ln>
        </p:spPr>
        <p:txBody>
          <a:bodyPr wrap="none" anchor="ctr"/>
          <a:lstStyle/>
          <a:p>
            <a:pPr algn="ctr">
              <a:defRPr/>
            </a:pPr>
            <a:r>
              <a:rPr lang="en-GB" sz="1600" dirty="0" smtClean="0">
                <a:solidFill>
                  <a:schemeClr val="bg1">
                    <a:lumMod val="60000"/>
                    <a:lumOff val="40000"/>
                  </a:schemeClr>
                </a:solidFill>
                <a:effectLst/>
                <a:latin typeface="Tahoma" panose="020B0604030504040204" pitchFamily="34" charset="0"/>
                <a:ea typeface="Tahoma" panose="020B0604030504040204" pitchFamily="34" charset="0"/>
                <a:cs typeface="Tahoma" panose="020B0604030504040204" pitchFamily="34" charset="0"/>
              </a:rPr>
              <a:t>Refusal</a:t>
            </a:r>
            <a:endParaRPr lang="en-GB" sz="1600" dirty="0">
              <a:solidFill>
                <a:schemeClr val="bg1">
                  <a:lumMod val="60000"/>
                  <a:lumOff val="40000"/>
                </a:schemeClr>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6" name="AutoShape 25"/>
          <p:cNvSpPr>
            <a:spLocks noChangeArrowheads="1"/>
          </p:cNvSpPr>
          <p:nvPr/>
        </p:nvSpPr>
        <p:spPr bwMode="auto">
          <a:xfrm>
            <a:off x="9632951" y="4200525"/>
            <a:ext cx="2032000" cy="642938"/>
          </a:xfrm>
          <a:prstGeom prst="flowChartProcess">
            <a:avLst/>
          </a:prstGeom>
          <a:solidFill>
            <a:schemeClr val="accent1">
              <a:lumMod val="75000"/>
            </a:schemeClr>
          </a:solidFill>
          <a:ln w="9525">
            <a:solidFill>
              <a:schemeClr val="tx1"/>
            </a:solidFill>
            <a:miter lim="800000"/>
            <a:headEnd/>
            <a:tailEnd/>
          </a:ln>
        </p:spPr>
        <p:txBody>
          <a:bodyPr wrap="none" anchor="ctr"/>
          <a:lstStyle/>
          <a:p>
            <a:pPr algn="ctr">
              <a:defRPr/>
            </a:pPr>
            <a:r>
              <a:rPr lang="en-GB" sz="1600" dirty="0" smtClean="0">
                <a:solidFill>
                  <a:schemeClr val="bg1">
                    <a:lumMod val="60000"/>
                    <a:lumOff val="40000"/>
                  </a:schemeClr>
                </a:solidFill>
                <a:effectLst/>
                <a:latin typeface="Tahoma" panose="020B0604030504040204" pitchFamily="34" charset="0"/>
                <a:ea typeface="Tahoma" panose="020B0604030504040204" pitchFamily="34" charset="0"/>
                <a:cs typeface="Tahoma" panose="020B0604030504040204" pitchFamily="34" charset="0"/>
              </a:rPr>
              <a:t>Possibility of hearing</a:t>
            </a:r>
            <a:endParaRPr lang="en-GB" sz="1600" dirty="0">
              <a:solidFill>
                <a:schemeClr val="bg1">
                  <a:lumMod val="60000"/>
                  <a:lumOff val="40000"/>
                </a:schemeClr>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7" name="AutoShape 26"/>
          <p:cNvSpPr>
            <a:spLocks noChangeArrowheads="1"/>
          </p:cNvSpPr>
          <p:nvPr/>
        </p:nvSpPr>
        <p:spPr bwMode="auto">
          <a:xfrm>
            <a:off x="9645651" y="4987926"/>
            <a:ext cx="2019300" cy="792163"/>
          </a:xfrm>
          <a:prstGeom prst="flowChartProcess">
            <a:avLst/>
          </a:prstGeom>
          <a:solidFill>
            <a:schemeClr val="accent1">
              <a:lumMod val="75000"/>
            </a:schemeClr>
          </a:solidFill>
          <a:ln w="9525">
            <a:solidFill>
              <a:schemeClr val="tx1"/>
            </a:solidFill>
            <a:miter lim="800000"/>
            <a:headEnd/>
            <a:tailEnd/>
          </a:ln>
        </p:spPr>
        <p:txBody>
          <a:bodyPr wrap="none" anchor="ctr"/>
          <a:lstStyle/>
          <a:p>
            <a:pPr>
              <a:defRPr/>
            </a:pPr>
            <a:endParaRPr lang="fr-FR" sz="1600" dirty="0">
              <a:solidFill>
                <a:schemeClr val="bg1">
                  <a:lumMod val="60000"/>
                  <a:lumOff val="40000"/>
                </a:schemeClr>
              </a:solidFill>
              <a:latin typeface="Times"/>
              <a:ea typeface="+mn-ea"/>
              <a:cs typeface="+mn-cs"/>
            </a:endParaRPr>
          </a:p>
          <a:p>
            <a:pPr algn="ctr">
              <a:defRPr/>
            </a:pPr>
            <a:r>
              <a:rPr lang="en-GB" sz="1600" dirty="0" smtClean="0">
                <a:solidFill>
                  <a:schemeClr val="bg1">
                    <a:lumMod val="60000"/>
                    <a:lumOff val="40000"/>
                  </a:schemeClr>
                </a:solidFill>
                <a:effectLst/>
                <a:latin typeface="Tahoma" panose="020B0604030504040204" pitchFamily="34" charset="0"/>
                <a:ea typeface="Tahoma" panose="020B0604030504040204" pitchFamily="34" charset="0"/>
                <a:cs typeface="Tahoma" panose="020B0604030504040204" pitchFamily="34" charset="0"/>
              </a:rPr>
              <a:t>Informing</a:t>
            </a:r>
            <a:r>
              <a:rPr lang="en-GB" sz="1600" dirty="0" smtClean="0">
                <a:solidFill>
                  <a:schemeClr val="bg1">
                    <a:lumMod val="60000"/>
                    <a:lumOff val="40000"/>
                  </a:schemeClr>
                </a:solidFill>
                <a:latin typeface="Tahoma" panose="020B0604030504040204" pitchFamily="34" charset="0"/>
                <a:ea typeface="Tahoma" panose="020B0604030504040204" pitchFamily="34" charset="0"/>
                <a:cs typeface="Tahoma" panose="020B0604030504040204" pitchFamily="34" charset="0"/>
              </a:rPr>
              <a:t> </a:t>
            </a:r>
            <a:r>
              <a:rPr lang="en-GB" sz="1600" dirty="0" smtClean="0">
                <a:solidFill>
                  <a:schemeClr val="bg1">
                    <a:lumMod val="60000"/>
                    <a:lumOff val="40000"/>
                  </a:schemeClr>
                </a:solidFill>
                <a:effectLst/>
                <a:latin typeface="Tahoma" panose="020B0604030504040204" pitchFamily="34" charset="0"/>
                <a:ea typeface="Tahoma" panose="020B0604030504040204" pitchFamily="34" charset="0"/>
                <a:cs typeface="Tahoma" panose="020B0604030504040204" pitchFamily="34" charset="0"/>
              </a:rPr>
              <a:t>licensing </a:t>
            </a:r>
          </a:p>
          <a:p>
            <a:pPr>
              <a:defRPr/>
            </a:pPr>
            <a:r>
              <a:rPr lang="en-GB" sz="1600" dirty="0" smtClean="0">
                <a:solidFill>
                  <a:schemeClr val="bg1">
                    <a:lumMod val="60000"/>
                    <a:lumOff val="40000"/>
                  </a:schemeClr>
                </a:solidFill>
                <a:effectLst/>
                <a:latin typeface="Tahoma" panose="020B0604030504040204" pitchFamily="34" charset="0"/>
                <a:ea typeface="Tahoma" panose="020B0604030504040204" pitchFamily="34" charset="0"/>
                <a:cs typeface="Tahoma" panose="020B0604030504040204" pitchFamily="34" charset="0"/>
              </a:rPr>
              <a:t>authorities</a:t>
            </a:r>
          </a:p>
          <a:p>
            <a:pPr>
              <a:defRPr/>
            </a:pPr>
            <a:endParaRPr lang="fr-FR" sz="1600" dirty="0">
              <a:solidFill>
                <a:schemeClr val="bg1">
                  <a:lumMod val="60000"/>
                  <a:lumOff val="40000"/>
                </a:schemeClr>
              </a:solidFill>
              <a:latin typeface="Times"/>
              <a:ea typeface="+mn-ea"/>
              <a:cs typeface="+mn-cs"/>
            </a:endParaRPr>
          </a:p>
        </p:txBody>
      </p:sp>
      <p:sp>
        <p:nvSpPr>
          <p:cNvPr id="31" name="AutoShape 11"/>
          <p:cNvSpPr>
            <a:spLocks noChangeArrowheads="1"/>
          </p:cNvSpPr>
          <p:nvPr/>
        </p:nvSpPr>
        <p:spPr bwMode="auto">
          <a:xfrm>
            <a:off x="4857751" y="2322513"/>
            <a:ext cx="2709333" cy="533400"/>
          </a:xfrm>
          <a:prstGeom prst="flowChartProcess">
            <a:avLst/>
          </a:prstGeom>
          <a:solidFill>
            <a:schemeClr val="accent1">
              <a:lumMod val="75000"/>
            </a:schemeClr>
          </a:solidFill>
          <a:ln w="9525">
            <a:solidFill>
              <a:schemeClr val="tx1"/>
            </a:solidFill>
            <a:miter lim="800000"/>
            <a:headEnd/>
            <a:tailEnd/>
          </a:ln>
        </p:spPr>
        <p:txBody>
          <a:bodyPr wrap="none" anchor="ctr"/>
          <a:lstStyle/>
          <a:p>
            <a:pPr algn="ctr">
              <a:defRPr/>
            </a:pPr>
            <a:r>
              <a:rPr lang="en-GB" sz="1600" dirty="0" smtClean="0">
                <a:solidFill>
                  <a:schemeClr val="bg1">
                    <a:lumMod val="60000"/>
                    <a:lumOff val="40000"/>
                  </a:schemeClr>
                </a:solidFill>
                <a:effectLst/>
                <a:latin typeface="Tahoma" panose="020B0604030504040204" pitchFamily="34" charset="0"/>
                <a:ea typeface="Tahoma" panose="020B0604030504040204" pitchFamily="34" charset="0"/>
                <a:cs typeface="Tahoma" panose="020B0604030504040204" pitchFamily="34" charset="0"/>
              </a:rPr>
              <a:t>Validation at receipt</a:t>
            </a:r>
            <a:endParaRPr lang="en-GB" sz="1600" dirty="0">
              <a:solidFill>
                <a:schemeClr val="bg1">
                  <a:lumMod val="60000"/>
                  <a:lumOff val="40000"/>
                </a:schemeClr>
              </a:solidFill>
              <a:effectLst/>
              <a:latin typeface="Tahoma" panose="020B0604030504040204" pitchFamily="34" charset="0"/>
              <a:ea typeface="Tahoma" panose="020B0604030504040204" pitchFamily="34" charset="0"/>
              <a:cs typeface="Tahoma" panose="020B0604030504040204" pitchFamily="34" charset="0"/>
            </a:endParaRPr>
          </a:p>
        </p:txBody>
      </p:sp>
      <p:cxnSp>
        <p:nvCxnSpPr>
          <p:cNvPr id="27664" name="Connecteur en angle 38"/>
          <p:cNvCxnSpPr>
            <a:cxnSpLocks noChangeShapeType="1"/>
            <a:stCxn id="9" idx="2"/>
            <a:endCxn id="31" idx="0"/>
          </p:cNvCxnSpPr>
          <p:nvPr/>
        </p:nvCxnSpPr>
        <p:spPr bwMode="auto">
          <a:xfrm rot="16200000" flipH="1">
            <a:off x="5924021" y="2034118"/>
            <a:ext cx="574675" cy="2117"/>
          </a:xfrm>
          <a:prstGeom prst="bentConnector3">
            <a:avLst>
              <a:gd name="adj1" fmla="val 50000"/>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7665" name="Connecteur droit avec flèche 40"/>
          <p:cNvCxnSpPr>
            <a:cxnSpLocks noChangeShapeType="1"/>
            <a:stCxn id="31" idx="2"/>
            <a:endCxn id="13" idx="0"/>
          </p:cNvCxnSpPr>
          <p:nvPr/>
        </p:nvCxnSpPr>
        <p:spPr bwMode="auto">
          <a:xfrm flipH="1">
            <a:off x="6208185" y="2855914"/>
            <a:ext cx="4233" cy="40322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7666" name="Connecteur en angle 44"/>
          <p:cNvCxnSpPr>
            <a:cxnSpLocks noChangeShapeType="1"/>
            <a:stCxn id="13" idx="1"/>
            <a:endCxn id="14" idx="3"/>
          </p:cNvCxnSpPr>
          <p:nvPr/>
        </p:nvCxnSpPr>
        <p:spPr bwMode="auto">
          <a:xfrm rot="10800000">
            <a:off x="3678767" y="3114675"/>
            <a:ext cx="833967" cy="642938"/>
          </a:xfrm>
          <a:prstGeom prst="bentConnector3">
            <a:avLst>
              <a:gd name="adj1" fmla="val 50000"/>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7667" name="Connecteur en angle 46"/>
          <p:cNvCxnSpPr>
            <a:cxnSpLocks noChangeShapeType="1"/>
            <a:stCxn id="13" idx="1"/>
            <a:endCxn id="15" idx="3"/>
          </p:cNvCxnSpPr>
          <p:nvPr/>
        </p:nvCxnSpPr>
        <p:spPr bwMode="auto">
          <a:xfrm rot="10800000" flipV="1">
            <a:off x="3833284" y="3756818"/>
            <a:ext cx="679450" cy="509987"/>
          </a:xfrm>
          <a:prstGeom prst="bentConnector3">
            <a:avLst>
              <a:gd name="adj1" fmla="val 50000"/>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7669" name="Connecteur en angle 51"/>
          <p:cNvCxnSpPr>
            <a:cxnSpLocks noChangeShapeType="1"/>
            <a:stCxn id="13" idx="3"/>
            <a:endCxn id="12" idx="2"/>
          </p:cNvCxnSpPr>
          <p:nvPr/>
        </p:nvCxnSpPr>
        <p:spPr bwMode="auto">
          <a:xfrm flipV="1">
            <a:off x="7903634" y="2857501"/>
            <a:ext cx="1881717" cy="900113"/>
          </a:xfrm>
          <a:prstGeom prst="bentConnector2">
            <a:avLst/>
          </a:prstGeom>
          <a:noFill/>
          <a:ln w="25400"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27670" name="Connecteur en angle 53"/>
          <p:cNvCxnSpPr>
            <a:cxnSpLocks noChangeShapeType="1"/>
            <a:stCxn id="31" idx="3"/>
            <a:endCxn id="12" idx="1"/>
          </p:cNvCxnSpPr>
          <p:nvPr/>
        </p:nvCxnSpPr>
        <p:spPr bwMode="auto">
          <a:xfrm>
            <a:off x="7567084" y="2589214"/>
            <a:ext cx="721783" cy="1587"/>
          </a:xfrm>
          <a:prstGeom prst="bentConnector3">
            <a:avLst>
              <a:gd name="adj1" fmla="val 50000"/>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7671" name="Connecteur en angle 56"/>
          <p:cNvCxnSpPr>
            <a:cxnSpLocks noChangeShapeType="1"/>
            <a:stCxn id="12" idx="0"/>
            <a:endCxn id="9" idx="3"/>
          </p:cNvCxnSpPr>
          <p:nvPr/>
        </p:nvCxnSpPr>
        <p:spPr bwMode="auto">
          <a:xfrm rot="16200000" flipV="1">
            <a:off x="8247593" y="786342"/>
            <a:ext cx="927100" cy="2148417"/>
          </a:xfrm>
          <a:prstGeom prst="bentConnector2">
            <a:avLst/>
          </a:prstGeom>
          <a:noFill/>
          <a:ln w="25400" algn="ctr">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27672" name="Connecteur en angle 58"/>
          <p:cNvCxnSpPr>
            <a:cxnSpLocks noChangeShapeType="1"/>
            <a:stCxn id="13" idx="2"/>
            <a:endCxn id="10" idx="0"/>
          </p:cNvCxnSpPr>
          <p:nvPr/>
        </p:nvCxnSpPr>
        <p:spPr bwMode="auto">
          <a:xfrm rot="5400000">
            <a:off x="5324741" y="3982243"/>
            <a:ext cx="611187" cy="1155700"/>
          </a:xfrm>
          <a:prstGeom prst="bentConnector3">
            <a:avLst>
              <a:gd name="adj1" fmla="val 50000"/>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7673" name="Connecteur en angle 60"/>
          <p:cNvCxnSpPr>
            <a:cxnSpLocks noChangeShapeType="1"/>
            <a:stCxn id="13" idx="2"/>
            <a:endCxn id="16" idx="0"/>
          </p:cNvCxnSpPr>
          <p:nvPr/>
        </p:nvCxnSpPr>
        <p:spPr bwMode="auto">
          <a:xfrm rot="16200000" flipH="1">
            <a:off x="6642365" y="3820319"/>
            <a:ext cx="630238" cy="1498600"/>
          </a:xfrm>
          <a:prstGeom prst="bentConnector3">
            <a:avLst>
              <a:gd name="adj1" fmla="val 50000"/>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7674" name="Connecteur en angle 62"/>
          <p:cNvCxnSpPr>
            <a:cxnSpLocks noChangeShapeType="1"/>
            <a:stCxn id="16" idx="3"/>
            <a:endCxn id="26" idx="1"/>
          </p:cNvCxnSpPr>
          <p:nvPr/>
        </p:nvCxnSpPr>
        <p:spPr bwMode="auto">
          <a:xfrm flipV="1">
            <a:off x="8671985" y="4521200"/>
            <a:ext cx="960967" cy="649288"/>
          </a:xfrm>
          <a:prstGeom prst="bentConnector3">
            <a:avLst>
              <a:gd name="adj1" fmla="val 50000"/>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7675" name="Connecteur en angle 64"/>
          <p:cNvCxnSpPr>
            <a:cxnSpLocks noChangeShapeType="1"/>
            <a:stCxn id="16" idx="3"/>
            <a:endCxn id="27" idx="1"/>
          </p:cNvCxnSpPr>
          <p:nvPr/>
        </p:nvCxnSpPr>
        <p:spPr bwMode="auto">
          <a:xfrm>
            <a:off x="8671984" y="5170489"/>
            <a:ext cx="973667" cy="212725"/>
          </a:xfrm>
          <a:prstGeom prst="bentConnector3">
            <a:avLst>
              <a:gd name="adj1" fmla="val 50000"/>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40" name="Groupe 39"/>
          <p:cNvGrpSpPr/>
          <p:nvPr/>
        </p:nvGrpSpPr>
        <p:grpSpPr>
          <a:xfrm>
            <a:off x="287383" y="2035176"/>
            <a:ext cx="3545901" cy="3193119"/>
            <a:chOff x="287383" y="2035176"/>
            <a:chExt cx="3545901" cy="3193119"/>
          </a:xfrm>
        </p:grpSpPr>
        <p:cxnSp>
          <p:nvCxnSpPr>
            <p:cNvPr id="23" name="Connecteur droit 22"/>
            <p:cNvCxnSpPr>
              <a:stCxn id="10" idx="1"/>
            </p:cNvCxnSpPr>
            <p:nvPr/>
          </p:nvCxnSpPr>
          <p:spPr>
            <a:xfrm flipH="1" flipV="1">
              <a:off x="300446" y="5228294"/>
              <a:ext cx="3532838" cy="1"/>
            </a:xfrm>
            <a:prstGeom prst="line">
              <a:avLst/>
            </a:prstGeom>
            <a:ln w="254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a:off x="287383" y="2035176"/>
              <a:ext cx="38100" cy="3193119"/>
            </a:xfrm>
            <a:prstGeom prst="line">
              <a:avLst/>
            </a:prstGeom>
            <a:ln w="254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a:off x="300446" y="2035176"/>
              <a:ext cx="173687"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11608927"/>
      </p:ext>
    </p:extLst>
  </p:cSld>
  <p:clrMapOvr>
    <a:masterClrMapping/>
  </p:clrMapOvr>
  <p:transition>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Principles for assessment</a:t>
            </a:r>
            <a:endParaRPr lang="en-GB" dirty="0"/>
          </a:p>
        </p:txBody>
      </p:sp>
      <p:sp>
        <p:nvSpPr>
          <p:cNvPr id="3" name="Espace réservé du contenu 2"/>
          <p:cNvSpPr>
            <a:spLocks noGrp="1"/>
          </p:cNvSpPr>
          <p:nvPr>
            <p:ph idx="1"/>
          </p:nvPr>
        </p:nvSpPr>
        <p:spPr/>
        <p:txBody>
          <a:bodyPr/>
          <a:lstStyle/>
          <a:p>
            <a:pPr marL="311045" indent="-311045">
              <a:buFont typeface="Arial" charset="0"/>
              <a:buChar char="•"/>
              <a:defRPr/>
            </a:pPr>
            <a:r>
              <a:rPr lang="en-GB" dirty="0" smtClean="0"/>
              <a:t>Performed </a:t>
            </a:r>
            <a:r>
              <a:rPr lang="en-GB" dirty="0"/>
              <a:t>against applicable monographs and chapters of the Ph. Eur</a:t>
            </a:r>
            <a:r>
              <a:rPr lang="en-GB" dirty="0" smtClean="0"/>
              <a:t>., </a:t>
            </a:r>
            <a:r>
              <a:rPr lang="en-GB" dirty="0"/>
              <a:t>applicable ICH and EU </a:t>
            </a:r>
            <a:r>
              <a:rPr lang="en-GB" dirty="0" smtClean="0"/>
              <a:t>guidelines (e.g. on quality of active substances) </a:t>
            </a:r>
            <a:r>
              <a:rPr lang="en-GB" dirty="0"/>
              <a:t>and applicable EDQM policies</a:t>
            </a:r>
            <a:endParaRPr lang="en-GB" dirty="0" smtClean="0"/>
          </a:p>
          <a:p>
            <a:pPr marL="311045" indent="-311045">
              <a:buFont typeface="Arial" charset="0"/>
              <a:buChar char="•"/>
              <a:defRPr/>
            </a:pPr>
            <a:r>
              <a:rPr lang="en-GB" dirty="0" smtClean="0"/>
              <a:t>Science- </a:t>
            </a:r>
            <a:r>
              <a:rPr lang="en-GB" dirty="0"/>
              <a:t>and </a:t>
            </a:r>
            <a:r>
              <a:rPr lang="en-GB" dirty="0" smtClean="0"/>
              <a:t>risk-based – focus on impurities and their control</a:t>
            </a:r>
            <a:endParaRPr lang="en-GB" dirty="0"/>
          </a:p>
          <a:p>
            <a:pPr marL="311045" indent="-311045" algn="just">
              <a:buFont typeface="Arial" charset="0"/>
              <a:buChar char="•"/>
              <a:defRPr/>
            </a:pPr>
            <a:r>
              <a:rPr lang="en-GB" dirty="0"/>
              <a:t>It is a requirement to show </a:t>
            </a:r>
            <a:r>
              <a:rPr lang="en-GB" dirty="0" smtClean="0"/>
              <a:t>whether </a:t>
            </a:r>
            <a:r>
              <a:rPr lang="en-GB" dirty="0"/>
              <a:t>the </a:t>
            </a:r>
            <a:r>
              <a:rPr lang="en-GB" dirty="0" smtClean="0"/>
              <a:t>monograph </a:t>
            </a:r>
            <a:r>
              <a:rPr lang="en-GB" dirty="0"/>
              <a:t>of the Ph. Eur. the substance refers to is suitable to control the </a:t>
            </a:r>
            <a:r>
              <a:rPr lang="en-GB" dirty="0" smtClean="0"/>
              <a:t>quality </a:t>
            </a:r>
            <a:r>
              <a:rPr lang="en-GB" dirty="0"/>
              <a:t>of the source of the substance under </a:t>
            </a:r>
            <a:r>
              <a:rPr lang="en-GB" dirty="0" smtClean="0"/>
              <a:t>evaluation and to propose appropriate additional specification(s), where relevant </a:t>
            </a:r>
          </a:p>
          <a:p>
            <a:pPr marL="311045" indent="-311045" algn="just">
              <a:buFont typeface="Arial" charset="0"/>
              <a:buChar char="•"/>
              <a:defRPr/>
            </a:pPr>
            <a:r>
              <a:rPr lang="en-GB" dirty="0" smtClean="0"/>
              <a:t>Outcome: </a:t>
            </a:r>
            <a:r>
              <a:rPr lang="en-GB" b="1" dirty="0" smtClean="0"/>
              <a:t>an official certificate granted by EDQM: CEP</a:t>
            </a:r>
            <a:endParaRPr lang="en-GB" b="1" dirty="0"/>
          </a:p>
          <a:p>
            <a:endParaRPr lang="fr-F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31784">
            <a:off x="10353689" y="4808191"/>
            <a:ext cx="1339335" cy="1163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10083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How long </a:t>
            </a:r>
            <a:r>
              <a:rPr lang="fr-FR" dirty="0" err="1" smtClean="0"/>
              <a:t>does</a:t>
            </a:r>
            <a:r>
              <a:rPr lang="fr-FR" dirty="0" smtClean="0"/>
              <a:t> </a:t>
            </a:r>
            <a:r>
              <a:rPr lang="fr-FR" dirty="0" err="1" smtClean="0"/>
              <a:t>it</a:t>
            </a:r>
            <a:r>
              <a:rPr lang="fr-FR" dirty="0" smtClean="0"/>
              <a:t> </a:t>
            </a:r>
            <a:r>
              <a:rPr lang="fr-FR" dirty="0" err="1" smtClean="0"/>
              <a:t>take</a:t>
            </a:r>
            <a:r>
              <a:rPr lang="fr-FR" dirty="0" smtClean="0"/>
              <a:t> ?</a:t>
            </a:r>
            <a:endParaRPr lang="fr-FR" dirty="0"/>
          </a:p>
        </p:txBody>
      </p:sp>
      <p:sp>
        <p:nvSpPr>
          <p:cNvPr id="3" name="Espace réservé du contenu 2"/>
          <p:cNvSpPr>
            <a:spLocks noGrp="1"/>
          </p:cNvSpPr>
          <p:nvPr>
            <p:ph idx="1"/>
          </p:nvPr>
        </p:nvSpPr>
        <p:spPr/>
        <p:txBody>
          <a:bodyPr/>
          <a:lstStyle/>
          <a:p>
            <a:r>
              <a:rPr lang="en-US" dirty="0" smtClean="0"/>
              <a:t>“3-round policy”: </a:t>
            </a:r>
          </a:p>
          <a:p>
            <a:pPr lvl="1"/>
            <a:r>
              <a:rPr lang="en-US" dirty="0" smtClean="0"/>
              <a:t>Initial assessment</a:t>
            </a:r>
          </a:p>
          <a:p>
            <a:pPr lvl="1"/>
            <a:r>
              <a:rPr lang="en-US" dirty="0" smtClean="0"/>
              <a:t>Letter of questions</a:t>
            </a:r>
          </a:p>
          <a:p>
            <a:pPr lvl="1"/>
            <a:r>
              <a:rPr lang="en-US" dirty="0" smtClean="0"/>
              <a:t>Assessment of responses</a:t>
            </a:r>
          </a:p>
          <a:p>
            <a:pPr lvl="1"/>
            <a:r>
              <a:rPr lang="en-US" dirty="0" smtClean="0"/>
              <a:t>2</a:t>
            </a:r>
            <a:r>
              <a:rPr lang="en-US" baseline="30000" dirty="0" smtClean="0"/>
              <a:t>nd</a:t>
            </a:r>
            <a:r>
              <a:rPr lang="en-US" dirty="0" smtClean="0"/>
              <a:t> request for information</a:t>
            </a:r>
          </a:p>
          <a:p>
            <a:pPr lvl="1"/>
            <a:r>
              <a:rPr lang="en-US" dirty="0" smtClean="0"/>
              <a:t>Assessment of responses and decision to grant the CEP or to reject the application (or exceptionally a last request for information)</a:t>
            </a:r>
          </a:p>
          <a:p>
            <a:r>
              <a:rPr lang="en-US" dirty="0" smtClean="0"/>
              <a:t>Official deadlines for each milestone</a:t>
            </a:r>
          </a:p>
          <a:p>
            <a:r>
              <a:rPr lang="en-US" dirty="0" smtClean="0"/>
              <a:t>It takes min 5 months and max 1.5 year to get a CEP</a:t>
            </a: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11279" y="4797152"/>
            <a:ext cx="1438464"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497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ctr"/>
            <a:r>
              <a:rPr lang="en-GB" dirty="0" smtClean="0"/>
              <a:t>Revisions of CEPs</a:t>
            </a:r>
            <a:endParaRPr lang="en-GB" dirty="0"/>
          </a:p>
        </p:txBody>
      </p:sp>
      <p:sp>
        <p:nvSpPr>
          <p:cNvPr id="5" name="Sous-titre 4"/>
          <p:cNvSpPr>
            <a:spLocks noGrp="1"/>
          </p:cNvSpPr>
          <p:nvPr>
            <p:ph type="subTitle" idx="1"/>
          </p:nvPr>
        </p:nvSpPr>
        <p:spPr/>
        <p:txBody>
          <a:bodyPr/>
          <a:lstStyle/>
          <a:p>
            <a:pPr>
              <a:defRPr/>
            </a:pPr>
            <a:r>
              <a:rPr lang="en-GB" altLang="en-US" b="1" dirty="0">
                <a:solidFill>
                  <a:srgbClr val="1F497D"/>
                </a:solidFill>
              </a:rPr>
              <a:t>Once a CEP has been granted it must be </a:t>
            </a:r>
          </a:p>
          <a:p>
            <a:pPr>
              <a:defRPr/>
            </a:pPr>
            <a:r>
              <a:rPr lang="en-GB" altLang="en-US" b="1" dirty="0">
                <a:solidFill>
                  <a:srgbClr val="1F497D"/>
                </a:solidFill>
              </a:rPr>
              <a:t>maintained throughout its lifetime</a:t>
            </a:r>
            <a:r>
              <a:rPr lang="en-GB" altLang="en-US" b="1" dirty="0" smtClean="0">
                <a:solidFill>
                  <a:srgbClr val="1F497D"/>
                </a:solidFill>
              </a:rPr>
              <a:t>!</a:t>
            </a:r>
            <a:endParaRPr lang="fr-FR" altLang="en-US" b="1" dirty="0">
              <a:solidFill>
                <a:srgbClr val="1F497D"/>
              </a:solidFill>
            </a:endParaRPr>
          </a:p>
        </p:txBody>
      </p:sp>
    </p:spTree>
    <p:extLst>
      <p:ext uri="{BB962C8B-B14F-4D97-AF65-F5344CB8AC3E}">
        <p14:creationId xmlns:p14="http://schemas.microsoft.com/office/powerpoint/2010/main" val="2753835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GB" dirty="0" smtClean="0"/>
              <a:t>Basic principles for revisions of CEPs</a:t>
            </a:r>
            <a:endParaRPr lang="en-GB" dirty="0"/>
          </a:p>
        </p:txBody>
      </p:sp>
      <p:sp>
        <p:nvSpPr>
          <p:cNvPr id="5" name="Espace réservé du contenu 4"/>
          <p:cNvSpPr>
            <a:spLocks noGrp="1"/>
          </p:cNvSpPr>
          <p:nvPr>
            <p:ph idx="1"/>
          </p:nvPr>
        </p:nvSpPr>
        <p:spPr/>
        <p:txBody>
          <a:bodyPr>
            <a:normAutofit fontScale="92500"/>
          </a:bodyPr>
          <a:lstStyle/>
          <a:p>
            <a:pPr marL="457200" indent="-457200" algn="just" fontAlgn="auto">
              <a:lnSpc>
                <a:spcPct val="110000"/>
              </a:lnSpc>
              <a:spcBef>
                <a:spcPts val="1200"/>
              </a:spcBef>
              <a:defRPr/>
            </a:pPr>
            <a:r>
              <a:rPr lang="en-GB" altLang="en-US" dirty="0" smtClean="0"/>
              <a:t>Changes to CEP applications are handled by EDQM</a:t>
            </a:r>
          </a:p>
          <a:p>
            <a:pPr marL="457200" indent="-457200" algn="just" fontAlgn="auto">
              <a:lnSpc>
                <a:spcPct val="110000"/>
              </a:lnSpc>
              <a:spcBef>
                <a:spcPts val="1200"/>
              </a:spcBef>
              <a:defRPr/>
            </a:pPr>
            <a:r>
              <a:rPr lang="en-GB" altLang="en-US" dirty="0" smtClean="0"/>
              <a:t>Any </a:t>
            </a:r>
            <a:r>
              <a:rPr lang="en-GB" altLang="en-US" dirty="0"/>
              <a:t>change must be reported to </a:t>
            </a:r>
            <a:r>
              <a:rPr lang="en-GB" altLang="en-US" dirty="0" smtClean="0"/>
              <a:t>EDQM and approved, depending on the nature of the change </a:t>
            </a:r>
            <a:endParaRPr lang="en-GB" altLang="en-US" dirty="0"/>
          </a:p>
          <a:p>
            <a:pPr marL="457200" indent="-457200">
              <a:lnSpc>
                <a:spcPct val="100000"/>
              </a:lnSpc>
              <a:spcBef>
                <a:spcPts val="1200"/>
              </a:spcBef>
              <a:defRPr/>
            </a:pPr>
            <a:r>
              <a:rPr lang="en-GB" altLang="en-US" dirty="0"/>
              <a:t>Original CEP is valid 5 years</a:t>
            </a:r>
          </a:p>
          <a:p>
            <a:pPr marL="457200" indent="-457200">
              <a:lnSpc>
                <a:spcPct val="100000"/>
              </a:lnSpc>
              <a:spcBef>
                <a:spcPts val="1200"/>
              </a:spcBef>
              <a:defRPr/>
            </a:pPr>
            <a:r>
              <a:rPr lang="en-GB" altLang="en-US" dirty="0"/>
              <a:t>Holder needs to apply for renewal </a:t>
            </a:r>
            <a:r>
              <a:rPr lang="en-GB" altLang="en-US" dirty="0" smtClean="0"/>
              <a:t>on </a:t>
            </a:r>
            <a:r>
              <a:rPr lang="en-GB" altLang="en-US" dirty="0"/>
              <a:t>time </a:t>
            </a:r>
          </a:p>
          <a:p>
            <a:pPr marL="457200" indent="-457200">
              <a:lnSpc>
                <a:spcPct val="100000"/>
              </a:lnSpc>
              <a:spcBef>
                <a:spcPts val="1200"/>
              </a:spcBef>
              <a:defRPr/>
            </a:pPr>
            <a:r>
              <a:rPr lang="en-GB" altLang="en-US" dirty="0"/>
              <a:t>After renewal, CEP valid for an unlimited period, provided the dossier is kept up-to-date</a:t>
            </a:r>
          </a:p>
          <a:p>
            <a:pPr marL="457200" indent="-457200">
              <a:lnSpc>
                <a:spcPct val="100000"/>
              </a:lnSpc>
              <a:spcBef>
                <a:spcPts val="1200"/>
              </a:spcBef>
              <a:defRPr/>
            </a:pPr>
            <a:r>
              <a:rPr lang="en-GB" altLang="en-US" dirty="0" smtClean="0"/>
              <a:t>CEP Holder should </a:t>
            </a:r>
            <a:r>
              <a:rPr lang="en-GB" altLang="en-US" dirty="0"/>
              <a:t>inform customers of any changes made</a:t>
            </a:r>
            <a:endParaRPr lang="fr-FR" dirty="0"/>
          </a:p>
          <a:p>
            <a:pPr marL="457200" indent="-457200">
              <a:lnSpc>
                <a:spcPct val="100000"/>
              </a:lnSpc>
              <a:spcBef>
                <a:spcPts val="1200"/>
              </a:spcBef>
              <a:defRPr/>
            </a:pPr>
            <a:r>
              <a:rPr lang="en-GB" altLang="en-US" dirty="0" smtClean="0"/>
              <a:t>If a revised </a:t>
            </a:r>
            <a:r>
              <a:rPr lang="en-GB" altLang="en-US" dirty="0"/>
              <a:t>CEP </a:t>
            </a:r>
            <a:r>
              <a:rPr lang="en-GB" altLang="en-US" dirty="0" smtClean="0"/>
              <a:t>is issued, it has to </a:t>
            </a:r>
            <a:r>
              <a:rPr lang="en-GB" altLang="en-US" dirty="0"/>
              <a:t>be sent to </a:t>
            </a:r>
            <a:r>
              <a:rPr lang="en-GB" altLang="en-US" dirty="0" smtClean="0"/>
              <a:t>customers and a variation to the marketing authorisation application(s) has to be submitted</a:t>
            </a:r>
            <a:endParaRPr lang="en-GB" altLang="en-US" dirty="0"/>
          </a:p>
        </p:txBody>
      </p:sp>
    </p:spTree>
    <p:extLst>
      <p:ext uri="{BB962C8B-B14F-4D97-AF65-F5344CB8AC3E}">
        <p14:creationId xmlns:p14="http://schemas.microsoft.com/office/powerpoint/2010/main" val="41068842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Basic principles for revisions of CEPs </a:t>
            </a:r>
            <a:r>
              <a:rPr lang="fr-FR" sz="1400" dirty="0" smtClean="0"/>
              <a:t>(2)</a:t>
            </a:r>
            <a:endParaRPr lang="fr-FR" sz="1400" dirty="0"/>
          </a:p>
        </p:txBody>
      </p:sp>
      <p:sp>
        <p:nvSpPr>
          <p:cNvPr id="3" name="Espace réservé du contenu 2"/>
          <p:cNvSpPr>
            <a:spLocks noGrp="1"/>
          </p:cNvSpPr>
          <p:nvPr>
            <p:ph idx="1"/>
          </p:nvPr>
        </p:nvSpPr>
        <p:spPr>
          <a:xfrm>
            <a:off x="277144" y="1071075"/>
            <a:ext cx="11653935" cy="5295514"/>
          </a:xfrm>
        </p:spPr>
        <p:txBody>
          <a:bodyPr>
            <a:normAutofit/>
          </a:bodyPr>
          <a:lstStyle/>
          <a:p>
            <a:pPr algn="just">
              <a:lnSpc>
                <a:spcPct val="100000"/>
              </a:lnSpc>
              <a:spcBef>
                <a:spcPts val="1200"/>
              </a:spcBef>
              <a:defRPr/>
            </a:pPr>
            <a:r>
              <a:rPr lang="en-GB" dirty="0" smtClean="0"/>
              <a:t>Based on EU Regulations on Variations to Marketing Authorisations</a:t>
            </a:r>
          </a:p>
          <a:p>
            <a:pPr algn="just">
              <a:lnSpc>
                <a:spcPct val="100000"/>
              </a:lnSpc>
              <a:spcBef>
                <a:spcPts val="1200"/>
              </a:spcBef>
              <a:defRPr/>
            </a:pPr>
            <a:r>
              <a:rPr lang="en-GB" dirty="0" smtClean="0"/>
              <a:t>Specific EDQM guideline for revisions of CEP (EDQM website)</a:t>
            </a:r>
          </a:p>
          <a:p>
            <a:pPr marL="0" indent="0" algn="just">
              <a:lnSpc>
                <a:spcPct val="100000"/>
              </a:lnSpc>
              <a:spcBef>
                <a:spcPts val="1200"/>
              </a:spcBef>
              <a:buNone/>
              <a:defRPr/>
            </a:pPr>
            <a:r>
              <a:rPr lang="en-GB" dirty="0"/>
              <a:t>	</a:t>
            </a:r>
            <a:r>
              <a:rPr lang="en-GB" b="1" dirty="0"/>
              <a:t>PA/PH/CEP (04) 2, 7R </a:t>
            </a:r>
            <a:r>
              <a:rPr lang="en-GB" b="1" dirty="0" err="1" smtClean="0"/>
              <a:t>corr</a:t>
            </a:r>
            <a:r>
              <a:rPr lang="en-GB" dirty="0" smtClean="0"/>
              <a:t>, </a:t>
            </a:r>
            <a:r>
              <a:rPr lang="en-GB" dirty="0"/>
              <a:t>September 2018</a:t>
            </a:r>
            <a:endParaRPr lang="en-GB" dirty="0" smtClean="0"/>
          </a:p>
          <a:p>
            <a:pPr>
              <a:lnSpc>
                <a:spcPct val="100000"/>
              </a:lnSpc>
              <a:spcBef>
                <a:spcPts val="1200"/>
              </a:spcBef>
            </a:pPr>
            <a:r>
              <a:rPr lang="en-GB" dirty="0" smtClean="0"/>
              <a:t>Timelines for approval depend on the type of changes</a:t>
            </a:r>
          </a:p>
          <a:p>
            <a:pPr>
              <a:lnSpc>
                <a:spcPct val="100000"/>
              </a:lnSpc>
              <a:spcBef>
                <a:spcPts val="1200"/>
              </a:spcBef>
            </a:pPr>
            <a:r>
              <a:rPr lang="en-GB" dirty="0"/>
              <a:t>Ph. Eur. monographs are subject to regular updates and this has an impact on CEP applications and on the CEPs </a:t>
            </a:r>
            <a:r>
              <a:rPr lang="en-GB" dirty="0" smtClean="0"/>
              <a:t>themselves</a:t>
            </a:r>
          </a:p>
          <a:p>
            <a:pPr>
              <a:buClr>
                <a:schemeClr val="accent1">
                  <a:lumMod val="75000"/>
                </a:schemeClr>
              </a:buClr>
            </a:pPr>
            <a:r>
              <a:rPr lang="en-GB" altLang="en-US" kern="0" dirty="0" smtClean="0"/>
              <a:t>CEPs are not systematically revised after a change.</a:t>
            </a:r>
            <a:endParaRPr lang="en-GB" altLang="en-US" u="sng" kern="0" dirty="0"/>
          </a:p>
          <a:p>
            <a:pPr>
              <a:lnSpc>
                <a:spcPct val="100000"/>
              </a:lnSpc>
              <a:spcBef>
                <a:spcPts val="1200"/>
              </a:spcBef>
            </a:pPr>
            <a:endParaRPr lang="en-GB" dirty="0"/>
          </a:p>
          <a:p>
            <a:pPr>
              <a:lnSpc>
                <a:spcPct val="100000"/>
              </a:lnSpc>
              <a:spcBef>
                <a:spcPts val="1200"/>
              </a:spcBef>
            </a:pPr>
            <a:endParaRPr lang="en-GB" dirty="0" smtClean="0"/>
          </a:p>
        </p:txBody>
      </p:sp>
    </p:spTree>
    <p:extLst>
      <p:ext uri="{BB962C8B-B14F-4D97-AF65-F5344CB8AC3E}">
        <p14:creationId xmlns:p14="http://schemas.microsoft.com/office/powerpoint/2010/main" val="29685007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What</a:t>
            </a:r>
            <a:r>
              <a:rPr lang="fr-FR" dirty="0" smtClean="0"/>
              <a:t> to do </a:t>
            </a:r>
            <a:r>
              <a:rPr lang="fr-FR" dirty="0" err="1" smtClean="0"/>
              <a:t>after</a:t>
            </a:r>
            <a:r>
              <a:rPr lang="fr-FR" dirty="0" smtClean="0"/>
              <a:t> </a:t>
            </a:r>
            <a:r>
              <a:rPr lang="fr-FR" dirty="0" err="1" smtClean="0"/>
              <a:t>approval</a:t>
            </a:r>
            <a:r>
              <a:rPr lang="fr-FR" dirty="0" smtClean="0"/>
              <a:t> of a CEP </a:t>
            </a:r>
            <a:r>
              <a:rPr lang="fr-FR" dirty="0" err="1" smtClean="0"/>
              <a:t>revision</a:t>
            </a:r>
            <a:r>
              <a:rPr lang="fr-FR" dirty="0" smtClean="0"/>
              <a:t>?</a:t>
            </a:r>
            <a:endParaRPr lang="fr-FR" dirty="0"/>
          </a:p>
        </p:txBody>
      </p:sp>
      <p:sp>
        <p:nvSpPr>
          <p:cNvPr id="3" name="Espace réservé du contenu 2"/>
          <p:cNvSpPr>
            <a:spLocks noGrp="1"/>
          </p:cNvSpPr>
          <p:nvPr>
            <p:ph idx="1"/>
          </p:nvPr>
        </p:nvSpPr>
        <p:spPr/>
        <p:txBody>
          <a:bodyPr/>
          <a:lstStyle/>
          <a:p>
            <a:r>
              <a:rPr lang="en-GB" altLang="fr-FR" u="sng" dirty="0"/>
              <a:t>What to do with a revised </a:t>
            </a:r>
            <a:r>
              <a:rPr lang="en-GB" altLang="fr-FR" u="sng" dirty="0" smtClean="0"/>
              <a:t>CEP</a:t>
            </a:r>
            <a:endParaRPr lang="en-GB" altLang="fr-FR" u="sng" dirty="0"/>
          </a:p>
          <a:p>
            <a:pPr lvl="1"/>
            <a:r>
              <a:rPr lang="en-GB" altLang="fr-FR" dirty="0"/>
              <a:t>Holder to provide </a:t>
            </a:r>
            <a:r>
              <a:rPr lang="en-GB" altLang="fr-FR" dirty="0" smtClean="0"/>
              <a:t>copy </a:t>
            </a:r>
            <a:r>
              <a:rPr lang="en-GB" altLang="fr-FR" dirty="0"/>
              <a:t>to their customers</a:t>
            </a:r>
          </a:p>
          <a:p>
            <a:pPr lvl="1"/>
            <a:r>
              <a:rPr lang="en-GB" altLang="fr-FR" dirty="0"/>
              <a:t>MAH to update relevant Marketing Authorisation </a:t>
            </a:r>
            <a:r>
              <a:rPr lang="en-GB" altLang="fr-FR" dirty="0" smtClean="0"/>
              <a:t>Application(s) </a:t>
            </a:r>
            <a:r>
              <a:rPr lang="en-GB" altLang="fr-FR" dirty="0"/>
              <a:t>(variation</a:t>
            </a:r>
            <a:r>
              <a:rPr lang="en-GB" altLang="fr-FR" dirty="0" smtClean="0"/>
              <a:t>)</a:t>
            </a:r>
            <a:r>
              <a:rPr lang="en-GB" altLang="fr-FR" sz="2400" dirty="0" smtClean="0">
                <a:sym typeface="Symbol" pitchFamily="18" charset="2"/>
              </a:rPr>
              <a:t> </a:t>
            </a:r>
            <a:r>
              <a:rPr lang="en-GB" altLang="fr-FR" sz="2400" dirty="0" smtClean="0">
                <a:sym typeface="Wingdings" panose="05000000000000000000" pitchFamily="2" charset="2"/>
              </a:rPr>
              <a:t></a:t>
            </a:r>
            <a:r>
              <a:rPr lang="en-GB" altLang="fr-FR" sz="2400" dirty="0" smtClean="0"/>
              <a:t>Mandatory</a:t>
            </a:r>
            <a:endParaRPr lang="en-GB" altLang="fr-FR" sz="2400" dirty="0"/>
          </a:p>
          <a:p>
            <a:r>
              <a:rPr lang="en-GB" altLang="fr-FR" u="sng" dirty="0"/>
              <a:t>What to do when a change is approved but </a:t>
            </a:r>
            <a:r>
              <a:rPr lang="en-GB" altLang="fr-FR" u="sng" dirty="0" smtClean="0"/>
              <a:t>CEP </a:t>
            </a:r>
            <a:r>
              <a:rPr lang="en-GB" altLang="fr-FR" u="sng" dirty="0"/>
              <a:t>is not revised </a:t>
            </a:r>
          </a:p>
          <a:p>
            <a:pPr lvl="1"/>
            <a:r>
              <a:rPr lang="en-GB" altLang="fr-FR" dirty="0"/>
              <a:t>Holder to inform customers, but </a:t>
            </a:r>
            <a:r>
              <a:rPr lang="en-GB" altLang="fr-FR" dirty="0" smtClean="0"/>
              <a:t>no variation of the Marketing Authorisation Application</a:t>
            </a:r>
          </a:p>
          <a:p>
            <a:pPr marL="457200" lvl="1" indent="0">
              <a:buNone/>
            </a:pPr>
            <a:r>
              <a:rPr lang="en-GB" altLang="fr-FR" sz="2400" dirty="0" smtClean="0">
                <a:sym typeface="Wingdings" panose="05000000000000000000" pitchFamily="2" charset="2"/>
              </a:rPr>
              <a:t></a:t>
            </a:r>
            <a:r>
              <a:rPr lang="en-GB" altLang="fr-FR" sz="2400" dirty="0" smtClean="0"/>
              <a:t>Mandatory</a:t>
            </a:r>
            <a:endParaRPr lang="fr-FR" altLang="fr-FR" sz="2400" dirty="0"/>
          </a:p>
          <a:p>
            <a:pPr marL="0" indent="0">
              <a:buNone/>
            </a:pPr>
            <a:endParaRPr lang="fr-FR" dirty="0" smtClean="0"/>
          </a:p>
          <a:p>
            <a:pPr marL="0" indent="0">
              <a:buNone/>
            </a:pPr>
            <a:r>
              <a:rPr lang="en-GB" b="1" dirty="0" smtClean="0"/>
              <a:t>Appropriate communication between the CEP holder and their customers is crucial!</a:t>
            </a:r>
            <a:endParaRPr lang="en-GB" b="1" dirty="0"/>
          </a:p>
        </p:txBody>
      </p:sp>
    </p:spTree>
    <p:extLst>
      <p:ext uri="{BB962C8B-B14F-4D97-AF65-F5344CB8AC3E}">
        <p14:creationId xmlns:p14="http://schemas.microsoft.com/office/powerpoint/2010/main" val="120164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1682" y="1202498"/>
            <a:ext cx="9144000" cy="1919158"/>
          </a:xfrm>
        </p:spPr>
        <p:txBody>
          <a:bodyPr/>
          <a:lstStyle/>
          <a:p>
            <a:r>
              <a:rPr lang="en-GB" sz="4800" b="1" dirty="0" smtClean="0"/>
              <a:t>The EDQM Certificate of </a:t>
            </a:r>
            <a:r>
              <a:rPr lang="en-GB" sz="4800" b="1" dirty="0" smtClean="0">
                <a:solidFill>
                  <a:srgbClr val="1F497D"/>
                </a:solidFill>
              </a:rPr>
              <a:t>Suitability</a:t>
            </a:r>
            <a:r>
              <a:rPr lang="en-GB" sz="4800" b="1" dirty="0" smtClean="0"/>
              <a:t> (CEP) Procedure</a:t>
            </a:r>
            <a:endParaRPr lang="en-GB" sz="4800" b="1" dirty="0"/>
          </a:p>
        </p:txBody>
      </p:sp>
      <p:sp>
        <p:nvSpPr>
          <p:cNvPr id="3" name="Subtitle 2"/>
          <p:cNvSpPr>
            <a:spLocks noGrp="1"/>
          </p:cNvSpPr>
          <p:nvPr>
            <p:ph type="subTitle" idx="1"/>
          </p:nvPr>
        </p:nvSpPr>
        <p:spPr>
          <a:xfrm>
            <a:off x="1524000" y="3602038"/>
            <a:ext cx="9144000" cy="1824072"/>
          </a:xfrm>
        </p:spPr>
        <p:txBody>
          <a:bodyPr>
            <a:normAutofit fontScale="92500" lnSpcReduction="10000"/>
          </a:bodyPr>
          <a:lstStyle/>
          <a:p>
            <a:pPr>
              <a:defRPr/>
            </a:pPr>
            <a:r>
              <a:rPr lang="en-GB" b="1" dirty="0">
                <a:solidFill>
                  <a:srgbClr val="1F497D"/>
                </a:solidFill>
              </a:rPr>
              <a:t>Cristian SAMPAOLESI</a:t>
            </a:r>
          </a:p>
          <a:p>
            <a:pPr>
              <a:defRPr/>
            </a:pPr>
            <a:r>
              <a:rPr lang="en-GB" b="1" dirty="0">
                <a:solidFill>
                  <a:srgbClr val="1F497D"/>
                </a:solidFill>
              </a:rPr>
              <a:t>Certification of Substances Department (DCEP)</a:t>
            </a:r>
          </a:p>
          <a:p>
            <a:pPr>
              <a:defRPr/>
            </a:pPr>
            <a:r>
              <a:rPr lang="en-GB" b="1" dirty="0">
                <a:solidFill>
                  <a:srgbClr val="1F497D"/>
                </a:solidFill>
              </a:rPr>
              <a:t>EDQM, Council of Europe</a:t>
            </a:r>
          </a:p>
          <a:p>
            <a:pPr>
              <a:defRPr/>
            </a:pPr>
            <a:r>
              <a:rPr lang="en-GB" b="1" dirty="0">
                <a:solidFill>
                  <a:srgbClr val="1F497D"/>
                </a:solidFill>
              </a:rPr>
              <a:t/>
            </a:r>
            <a:br>
              <a:rPr lang="en-GB" b="1" dirty="0">
                <a:solidFill>
                  <a:srgbClr val="1F497D"/>
                </a:solidFill>
              </a:rPr>
            </a:br>
            <a:r>
              <a:rPr lang="en-GB" sz="2000" b="1" dirty="0">
                <a:solidFill>
                  <a:srgbClr val="1F497D"/>
                </a:solidFill>
              </a:rPr>
              <a:t>22 November 2019, Pavia - Italy</a:t>
            </a:r>
            <a:endParaRPr lang="en-GB" altLang="en-US" sz="2000" dirty="0"/>
          </a:p>
        </p:txBody>
      </p:sp>
    </p:spTree>
    <p:extLst>
      <p:ext uri="{BB962C8B-B14F-4D97-AF65-F5344CB8AC3E}">
        <p14:creationId xmlns:p14="http://schemas.microsoft.com/office/powerpoint/2010/main" val="18151800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lgn="ctr"/>
            <a:r>
              <a:rPr lang="fr-FR" dirty="0" smtClean="0"/>
              <a:t>Use of a CEP</a:t>
            </a:r>
            <a:br>
              <a:rPr lang="fr-FR" dirty="0" smtClean="0"/>
            </a:br>
            <a:r>
              <a:rPr lang="fr-FR" dirty="0" smtClean="0"/>
              <a:t/>
            </a:r>
            <a:br>
              <a:rPr lang="fr-FR" dirty="0" smtClean="0"/>
            </a:br>
            <a:endParaRPr lang="fr-FR" dirty="0"/>
          </a:p>
        </p:txBody>
      </p:sp>
      <p:pic>
        <p:nvPicPr>
          <p:cNvPr id="6" name="Picture 7" descr="http://www.clg-longchamp.ac-aix-marseille.fr/spip/IMG/rubon4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956" y="4165869"/>
            <a:ext cx="3413125"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60741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CEP in a marketing </a:t>
            </a:r>
            <a:r>
              <a:rPr lang="fr-FR" dirty="0" err="1" smtClean="0"/>
              <a:t>authorisation</a:t>
            </a:r>
            <a:r>
              <a:rPr lang="fr-FR" dirty="0" smtClean="0"/>
              <a:t> application in EU</a:t>
            </a:r>
            <a:endParaRPr lang="fr-FR" dirty="0"/>
          </a:p>
        </p:txBody>
      </p:sp>
      <p:sp>
        <p:nvSpPr>
          <p:cNvPr id="3" name="Espace réservé du contenu 2"/>
          <p:cNvSpPr>
            <a:spLocks noGrp="1"/>
          </p:cNvSpPr>
          <p:nvPr>
            <p:ph idx="1"/>
          </p:nvPr>
        </p:nvSpPr>
        <p:spPr/>
        <p:txBody>
          <a:bodyPr>
            <a:normAutofit lnSpcReduction="10000"/>
          </a:bodyPr>
          <a:lstStyle/>
          <a:p>
            <a:pPr marL="0">
              <a:lnSpc>
                <a:spcPct val="114000"/>
              </a:lnSpc>
              <a:defRPr/>
            </a:pPr>
            <a:r>
              <a:rPr lang="en-GB" altLang="fr-FR" sz="2300" dirty="0" smtClean="0"/>
              <a:t>CEP (chemical purity) intended to be included in Part 3.2.S of the Marketing Authorisation Application:</a:t>
            </a:r>
            <a:endParaRPr lang="en-GB" altLang="fr-FR" sz="2300" i="1" dirty="0" smtClean="0"/>
          </a:p>
          <a:p>
            <a:pPr marL="800100" lvl="1" indent="-342900">
              <a:lnSpc>
                <a:spcPct val="114000"/>
              </a:lnSpc>
              <a:buClr>
                <a:schemeClr val="tx2"/>
              </a:buClr>
              <a:buFont typeface="Arial" panose="020B0604020202020204" pitchFamily="34" charset="0"/>
              <a:buChar char="•"/>
              <a:defRPr/>
            </a:pPr>
            <a:r>
              <a:rPr lang="en-GB" altLang="fr-FR" sz="2300" dirty="0" smtClean="0"/>
              <a:t>A complete copy of the CEP, </a:t>
            </a:r>
            <a:r>
              <a:rPr lang="en-GB" altLang="fr-FR" sz="2300" u="sng" dirty="0" smtClean="0"/>
              <a:t>with its annexes</a:t>
            </a:r>
          </a:p>
          <a:p>
            <a:pPr marL="800100" lvl="1" indent="-342900">
              <a:lnSpc>
                <a:spcPct val="114000"/>
              </a:lnSpc>
              <a:buClr>
                <a:schemeClr val="tx2"/>
              </a:buClr>
              <a:buFont typeface="Arial" panose="020B0604020202020204" pitchFamily="34" charset="0"/>
              <a:buChar char="•"/>
              <a:defRPr/>
            </a:pPr>
            <a:r>
              <a:rPr lang="en-GB" altLang="fr-FR" sz="2300" dirty="0" smtClean="0"/>
              <a:t>Specification of the active substance, </a:t>
            </a:r>
            <a:r>
              <a:rPr lang="en-GB" altLang="fr-FR" sz="2300" b="1" dirty="0" smtClean="0"/>
              <a:t>which should include the tests mentioned on the CEP</a:t>
            </a:r>
            <a:endParaRPr lang="en-GB" altLang="fr-FR" sz="2300" dirty="0" smtClean="0"/>
          </a:p>
          <a:p>
            <a:pPr marL="800100" lvl="1" indent="-342900">
              <a:lnSpc>
                <a:spcPct val="114000"/>
              </a:lnSpc>
              <a:buClr>
                <a:schemeClr val="tx2"/>
              </a:buClr>
              <a:buFont typeface="Arial" panose="020B0604020202020204" pitchFamily="34" charset="0"/>
              <a:buChar char="•"/>
              <a:defRPr/>
            </a:pPr>
            <a:r>
              <a:rPr lang="en-GB" altLang="fr-FR" sz="2300" dirty="0" smtClean="0"/>
              <a:t>A CEP may </a:t>
            </a:r>
            <a:r>
              <a:rPr lang="en-GB" altLang="fr-FR" sz="2300" b="1" dirty="0" smtClean="0"/>
              <a:t>not</a:t>
            </a:r>
            <a:r>
              <a:rPr lang="en-GB" altLang="fr-FR" sz="2300" dirty="0" smtClean="0"/>
              <a:t> address all parameters relevant for the specific use in the finished product, e.g. specific </a:t>
            </a:r>
            <a:r>
              <a:rPr lang="en-GB" altLang="fr-FR" sz="2300" dirty="0" err="1" smtClean="0"/>
              <a:t>physico</a:t>
            </a:r>
            <a:r>
              <a:rPr lang="en-GB" altLang="fr-FR" sz="2300" dirty="0" smtClean="0"/>
              <a:t>-chemical characteristics, etc. </a:t>
            </a:r>
            <a:r>
              <a:rPr lang="en-GB" altLang="fr-FR" sz="2300" dirty="0" smtClean="0">
                <a:sym typeface="Wingdings" panose="05000000000000000000" pitchFamily="2" charset="2"/>
              </a:rPr>
              <a:t> API s</a:t>
            </a:r>
            <a:r>
              <a:rPr lang="en-GB" altLang="fr-FR" sz="2300" dirty="0" smtClean="0"/>
              <a:t>pecification in the dossier may include additional tests to those of the monograph + the CEP</a:t>
            </a:r>
          </a:p>
          <a:p>
            <a:pPr marL="800100" lvl="1" indent="-342900">
              <a:lnSpc>
                <a:spcPct val="114000"/>
              </a:lnSpc>
              <a:buClr>
                <a:schemeClr val="tx2"/>
              </a:buClr>
              <a:buFont typeface="Arial" panose="020B0604020202020204" pitchFamily="34" charset="0"/>
              <a:buChar char="•"/>
              <a:defRPr/>
            </a:pPr>
            <a:r>
              <a:rPr lang="en-GB" altLang="fr-FR" sz="2300" dirty="0" smtClean="0"/>
              <a:t>Batch data in 3.2.S.4 demonstrating compliance with Ph. Eur. monograph and any additional tests on CEP (+ other tests if needed)</a:t>
            </a:r>
          </a:p>
          <a:p>
            <a:pPr marL="800100" lvl="1" indent="-342900">
              <a:lnSpc>
                <a:spcPct val="114000"/>
              </a:lnSpc>
              <a:buClr>
                <a:schemeClr val="tx2"/>
              </a:buClr>
              <a:buFont typeface="Arial" panose="020B0604020202020204" pitchFamily="34" charset="0"/>
              <a:buChar char="•"/>
              <a:defRPr/>
            </a:pPr>
            <a:r>
              <a:rPr lang="en-GB" altLang="fr-FR" sz="2300" dirty="0" smtClean="0"/>
              <a:t>If needed, stability data in 3.2.S.7 (NB. in the EU, stability data are not mandatory for substances described in the Ph. Eur., the substance may be tested immediately prior to use)</a:t>
            </a:r>
            <a:endParaRPr lang="en-GB" altLang="fr-FR" sz="2300" dirty="0"/>
          </a:p>
        </p:txBody>
      </p:sp>
    </p:spTree>
    <p:extLst>
      <p:ext uri="{BB962C8B-B14F-4D97-AF65-F5344CB8AC3E}">
        <p14:creationId xmlns:p14="http://schemas.microsoft.com/office/powerpoint/2010/main" val="4869002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smtClean="0"/>
              <a:t>Key figures</a:t>
            </a:r>
            <a:br>
              <a:rPr lang="fr-FR" dirty="0" smtClean="0"/>
            </a:br>
            <a:r>
              <a:rPr lang="fr-FR" dirty="0"/>
              <a:t/>
            </a:r>
            <a:br>
              <a:rPr lang="fr-FR" dirty="0"/>
            </a:br>
            <a:endParaRPr lang="fr-FR" dirty="0"/>
          </a:p>
        </p:txBody>
      </p:sp>
      <p:pic>
        <p:nvPicPr>
          <p:cNvPr id="6" name="Picture 5" descr="http://www.odysseytransform.com/wp-content/uploads/communication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3128" y="2944621"/>
            <a:ext cx="44450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07328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Key figures</a:t>
            </a:r>
            <a:endParaRPr lang="fr-FR" dirty="0"/>
          </a:p>
        </p:txBody>
      </p:sp>
      <p:sp>
        <p:nvSpPr>
          <p:cNvPr id="5" name="Espace réservé du contenu 4"/>
          <p:cNvSpPr>
            <a:spLocks noGrp="1"/>
          </p:cNvSpPr>
          <p:nvPr>
            <p:ph idx="1"/>
          </p:nvPr>
        </p:nvSpPr>
        <p:spPr/>
        <p:txBody>
          <a:bodyPr>
            <a:normAutofit lnSpcReduction="10000"/>
          </a:bodyPr>
          <a:lstStyle/>
          <a:p>
            <a:pPr defTabSz="448423">
              <a:defRPr/>
            </a:pPr>
            <a:r>
              <a:rPr lang="en-GB" dirty="0"/>
              <a:t>More than 7000 CEP applications received for 850 different </a:t>
            </a:r>
            <a:r>
              <a:rPr lang="en-GB" dirty="0" smtClean="0"/>
              <a:t>substances</a:t>
            </a:r>
          </a:p>
          <a:p>
            <a:pPr lvl="1"/>
            <a:r>
              <a:rPr lang="en-GB" altLang="fr-FR" dirty="0" smtClean="0"/>
              <a:t>About </a:t>
            </a:r>
            <a:r>
              <a:rPr lang="en-GB" altLang="fr-FR" dirty="0"/>
              <a:t>300 new applications every year (mostly for chemical purity)</a:t>
            </a:r>
          </a:p>
          <a:p>
            <a:pPr lvl="1"/>
            <a:r>
              <a:rPr lang="en-GB" altLang="fr-FR" dirty="0"/>
              <a:t>About 1800 requests for revision every year</a:t>
            </a:r>
          </a:p>
          <a:p>
            <a:r>
              <a:rPr lang="en-GB" altLang="fr-FR" dirty="0"/>
              <a:t>More than 95% of applications treated within official deadlines </a:t>
            </a:r>
            <a:r>
              <a:rPr lang="en-GB" altLang="fr-FR" dirty="0">
                <a:sym typeface="Wingdings" pitchFamily="2" charset="2"/>
              </a:rPr>
              <a:t> performance published on a monthly basis</a:t>
            </a:r>
          </a:p>
          <a:p>
            <a:pPr defTabSz="448423">
              <a:defRPr/>
            </a:pPr>
            <a:r>
              <a:rPr lang="en-GB" dirty="0"/>
              <a:t>More than 5000 valid </a:t>
            </a:r>
            <a:r>
              <a:rPr lang="en-GB" dirty="0" smtClean="0"/>
              <a:t>CEPs</a:t>
            </a:r>
          </a:p>
          <a:p>
            <a:pPr defTabSz="448423">
              <a:defRPr/>
            </a:pPr>
            <a:r>
              <a:rPr lang="en-GB" dirty="0" smtClean="0"/>
              <a:t>More </a:t>
            </a:r>
            <a:r>
              <a:rPr lang="en-GB" dirty="0"/>
              <a:t>than 1200 manufacturers from 50 different </a:t>
            </a:r>
            <a:r>
              <a:rPr lang="en-GB" dirty="0" smtClean="0"/>
              <a:t>countries</a:t>
            </a:r>
          </a:p>
          <a:p>
            <a:pPr marL="0" indent="0" defTabSz="448423">
              <a:buNone/>
              <a:defRPr/>
            </a:pPr>
            <a:endParaRPr lang="en-GB" dirty="0" smtClean="0"/>
          </a:p>
          <a:p>
            <a:pPr defTabSz="448423">
              <a:defRPr/>
            </a:pPr>
            <a:r>
              <a:rPr lang="en-GB" dirty="0" smtClean="0"/>
              <a:t>About </a:t>
            </a:r>
            <a:r>
              <a:rPr lang="en-GB" dirty="0"/>
              <a:t>7</a:t>
            </a:r>
            <a:r>
              <a:rPr lang="en-GB" dirty="0" smtClean="0"/>
              <a:t>0 </a:t>
            </a:r>
            <a:r>
              <a:rPr lang="en-GB" dirty="0"/>
              <a:t>sites/year covered by the EDQM inspection </a:t>
            </a:r>
            <a:r>
              <a:rPr lang="en-GB" dirty="0" smtClean="0"/>
              <a:t>programme (50% inspections, 50% exchange of information)</a:t>
            </a:r>
          </a:p>
          <a:p>
            <a:pPr defTabSz="448423">
              <a:defRPr/>
            </a:pPr>
            <a:r>
              <a:rPr lang="en-GB" dirty="0" smtClean="0"/>
              <a:t>To date, GMP compliance checked for about </a:t>
            </a:r>
            <a:r>
              <a:rPr lang="en-GB" dirty="0"/>
              <a:t>50% of sites located outside </a:t>
            </a:r>
            <a:r>
              <a:rPr lang="en-GB" dirty="0" smtClean="0"/>
              <a:t>Europe</a:t>
            </a:r>
            <a:endParaRPr lang="fr-FR" dirty="0"/>
          </a:p>
        </p:txBody>
      </p:sp>
    </p:spTree>
    <p:extLst>
      <p:ext uri="{BB962C8B-B14F-4D97-AF65-F5344CB8AC3E}">
        <p14:creationId xmlns:p14="http://schemas.microsoft.com/office/powerpoint/2010/main" val="6241625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Keep up-to-date with CEP activities</a:t>
            </a:r>
            <a:endParaRPr lang="en-GB" dirty="0"/>
          </a:p>
        </p:txBody>
      </p:sp>
      <p:sp>
        <p:nvSpPr>
          <p:cNvPr id="3" name="Espace réservé du contenu 2"/>
          <p:cNvSpPr>
            <a:spLocks noGrp="1"/>
          </p:cNvSpPr>
          <p:nvPr>
            <p:ph idx="1"/>
          </p:nvPr>
        </p:nvSpPr>
        <p:spPr/>
        <p:txBody>
          <a:bodyPr/>
          <a:lstStyle/>
          <a:p>
            <a:r>
              <a:rPr lang="en-GB" altLang="fr-FR" dirty="0"/>
              <a:t>EDQM </a:t>
            </a:r>
            <a:r>
              <a:rPr lang="en-GB" altLang="fr-FR" dirty="0" smtClean="0"/>
              <a:t>Website (</a:t>
            </a:r>
            <a:r>
              <a:rPr lang="en-GB" altLang="fr-FR" dirty="0" smtClean="0">
                <a:hlinkClick r:id="rId2"/>
              </a:rPr>
              <a:t>www.edqm.eu</a:t>
            </a:r>
            <a:r>
              <a:rPr lang="en-GB" altLang="fr-FR" dirty="0" smtClean="0"/>
              <a:t>) </a:t>
            </a:r>
            <a:r>
              <a:rPr lang="en-GB" altLang="fr-FR" dirty="0"/>
              <a:t>– Certification of Suitability </a:t>
            </a:r>
            <a:endParaRPr lang="en-GB" altLang="fr-FR" dirty="0" smtClean="0"/>
          </a:p>
          <a:p>
            <a:endParaRPr lang="en-GB" altLang="fr-FR" dirty="0"/>
          </a:p>
          <a:p>
            <a:endParaRPr lang="en-GB" altLang="fr-FR" dirty="0" smtClean="0"/>
          </a:p>
          <a:p>
            <a:endParaRPr lang="en-GB" altLang="fr-FR" dirty="0"/>
          </a:p>
          <a:p>
            <a:endParaRPr lang="en-GB" altLang="fr-FR" dirty="0" smtClean="0"/>
          </a:p>
          <a:p>
            <a:endParaRPr lang="en-GB" altLang="fr-FR" dirty="0"/>
          </a:p>
          <a:p>
            <a:endParaRPr lang="en-GB" altLang="fr-FR" dirty="0" smtClean="0"/>
          </a:p>
          <a:p>
            <a:pPr defTabSz="447675">
              <a:defRPr/>
            </a:pPr>
            <a:r>
              <a:rPr lang="en-GB" altLang="fr-FR" dirty="0"/>
              <a:t>Several pages dealing with : </a:t>
            </a:r>
          </a:p>
          <a:p>
            <a:pPr lvl="1" defTabSz="447675">
              <a:defRPr/>
            </a:pPr>
            <a:r>
              <a:rPr lang="en-GB" altLang="fr-FR" dirty="0"/>
              <a:t>Procedure, </a:t>
            </a:r>
            <a:r>
              <a:rPr lang="en-GB" altLang="fr-FR" dirty="0" smtClean="0"/>
              <a:t>news, etc.</a:t>
            </a:r>
          </a:p>
          <a:p>
            <a:pPr lvl="1" defTabSz="447675">
              <a:defRPr/>
            </a:pPr>
            <a:r>
              <a:rPr lang="en-GB" altLang="fr-FR" b="1" dirty="0" smtClean="0"/>
              <a:t>A page with actions on CEPs</a:t>
            </a:r>
            <a:endParaRPr lang="en-GB" altLang="fr-FR" b="1" dirty="0"/>
          </a:p>
          <a:p>
            <a:pPr lvl="1" defTabSz="447675">
              <a:defRPr/>
            </a:pPr>
            <a:r>
              <a:rPr lang="en-GB" altLang="fr-FR" dirty="0"/>
              <a:t>A page with the </a:t>
            </a:r>
            <a:r>
              <a:rPr lang="en-GB" altLang="fr-FR" dirty="0" smtClean="0"/>
              <a:t>list </a:t>
            </a:r>
            <a:r>
              <a:rPr lang="en-GB" altLang="fr-FR" dirty="0"/>
              <a:t>of Certification Policy documents and Guidelines</a:t>
            </a:r>
            <a:endParaRPr lang="fr-FR" altLang="fr-FR" dirty="0"/>
          </a:p>
          <a:p>
            <a:pPr marL="0" indent="0">
              <a:buNone/>
            </a:pPr>
            <a:endParaRPr lang="en-GB" altLang="fr-FR" dirty="0"/>
          </a:p>
          <a:p>
            <a:pPr marL="0" indent="0">
              <a:buNone/>
            </a:pPr>
            <a:endParaRPr lang="fr-F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0588" y="1443264"/>
            <a:ext cx="6669307" cy="2844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llipse 4"/>
          <p:cNvSpPr/>
          <p:nvPr/>
        </p:nvSpPr>
        <p:spPr>
          <a:xfrm>
            <a:off x="4831493" y="1742303"/>
            <a:ext cx="1149178" cy="7414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5844746" y="2636108"/>
            <a:ext cx="2372497" cy="17752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vers le bas 6"/>
          <p:cNvSpPr/>
          <p:nvPr/>
        </p:nvSpPr>
        <p:spPr>
          <a:xfrm rot="5400000">
            <a:off x="8043468" y="2927468"/>
            <a:ext cx="347550" cy="653934"/>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6805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anim calcmode="lin" valueType="num">
                                      <p:cBhvr>
                                        <p:cTn id="15" dur="500" fill="hold"/>
                                        <p:tgtEl>
                                          <p:spTgt spid="7"/>
                                        </p:tgtEl>
                                        <p:attrNameLst>
                                          <p:attrName>ppt_x</p:attrName>
                                        </p:attrNameLst>
                                      </p:cBhvr>
                                      <p:tavLst>
                                        <p:tav tm="0">
                                          <p:val>
                                            <p:strVal val="#ppt_x"/>
                                          </p:val>
                                        </p:tav>
                                        <p:tav tm="100000">
                                          <p:val>
                                            <p:strVal val="#ppt_x"/>
                                          </p:val>
                                        </p:tav>
                                      </p:tavLst>
                                    </p:anim>
                                    <p:anim calcmode="lin" valueType="num">
                                      <p:cBhvr>
                                        <p:cTn id="16"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Is a CEP </a:t>
            </a:r>
            <a:r>
              <a:rPr lang="fr-FR" dirty="0" err="1" smtClean="0"/>
              <a:t>valid</a:t>
            </a:r>
            <a:r>
              <a:rPr lang="fr-FR" dirty="0" smtClean="0"/>
              <a:t>…</a:t>
            </a:r>
            <a:endParaRPr lang="fr-F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5869" y="1409224"/>
            <a:ext cx="5099347" cy="4770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space réservé du contenu 6"/>
          <p:cNvSpPr>
            <a:spLocks noGrp="1"/>
          </p:cNvSpPr>
          <p:nvPr>
            <p:ph idx="1"/>
          </p:nvPr>
        </p:nvSpPr>
        <p:spPr>
          <a:xfrm>
            <a:off x="277143" y="881449"/>
            <a:ext cx="11653935" cy="736336"/>
          </a:xfrm>
        </p:spPr>
        <p:txBody>
          <a:bodyPr>
            <a:normAutofit fontScale="92500"/>
          </a:bodyPr>
          <a:lstStyle/>
          <a:p>
            <a:pPr marL="0" indent="0">
              <a:buNone/>
            </a:pPr>
            <a:r>
              <a:rPr lang="en-GB" dirty="0" smtClean="0"/>
              <a:t>Possibility to check on the « Certification database » on the EDQM website</a:t>
            </a:r>
            <a:endParaRPr lang="en-GB" dirty="0"/>
          </a:p>
        </p:txBody>
      </p:sp>
    </p:spTree>
    <p:extLst>
      <p:ext uri="{BB962C8B-B14F-4D97-AF65-F5344CB8AC3E}">
        <p14:creationId xmlns:p14="http://schemas.microsoft.com/office/powerpoint/2010/main" val="23043616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Is a CEP </a:t>
            </a:r>
            <a:r>
              <a:rPr lang="fr-FR" dirty="0" err="1" smtClean="0"/>
              <a:t>valid</a:t>
            </a:r>
            <a:r>
              <a:rPr lang="fr-FR" dirty="0" smtClean="0"/>
              <a:t>…</a:t>
            </a:r>
            <a:endParaRPr lang="fr-FR"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0884" y="793820"/>
            <a:ext cx="5430147" cy="5265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llipse 2"/>
          <p:cNvSpPr/>
          <p:nvPr/>
        </p:nvSpPr>
        <p:spPr>
          <a:xfrm>
            <a:off x="4757057" y="1132114"/>
            <a:ext cx="783772" cy="500743"/>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p:cNvSpPr/>
          <p:nvPr/>
        </p:nvSpPr>
        <p:spPr>
          <a:xfrm>
            <a:off x="4800600" y="2079172"/>
            <a:ext cx="783772" cy="500743"/>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4669972" y="3516092"/>
            <a:ext cx="914400" cy="141514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2460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749"/>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74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lgn="ctr"/>
            <a:r>
              <a:rPr lang="en-GB" dirty="0" smtClean="0"/>
              <a:t>CEPs &amp; international collaboration worldwide</a:t>
            </a:r>
            <a:r>
              <a:rPr lang="fr-FR" dirty="0" smtClean="0"/>
              <a:t/>
            </a:r>
            <a:br>
              <a:rPr lang="fr-FR" dirty="0" smtClean="0"/>
            </a:br>
            <a:r>
              <a:rPr lang="fr-FR" dirty="0"/>
              <a:t/>
            </a:r>
            <a:br>
              <a:rPr lang="fr-FR" dirty="0"/>
            </a:br>
            <a:endParaRPr lang="fr-FR"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3902" y="4142362"/>
            <a:ext cx="1792952" cy="1792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007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Use of </a:t>
            </a:r>
            <a:r>
              <a:rPr lang="fr-FR" dirty="0" err="1" smtClean="0"/>
              <a:t>CEPs</a:t>
            </a:r>
            <a:r>
              <a:rPr lang="fr-FR" dirty="0" smtClean="0"/>
              <a:t> </a:t>
            </a:r>
            <a:r>
              <a:rPr lang="fr-FR" dirty="0" err="1" smtClean="0"/>
              <a:t>worldwide</a:t>
            </a:r>
            <a:endParaRPr lang="fr-FR" dirty="0"/>
          </a:p>
        </p:txBody>
      </p:sp>
      <p:sp>
        <p:nvSpPr>
          <p:cNvPr id="3" name="Espace réservé du contenu 2"/>
          <p:cNvSpPr>
            <a:spLocks noGrp="1"/>
          </p:cNvSpPr>
          <p:nvPr>
            <p:ph idx="1"/>
          </p:nvPr>
        </p:nvSpPr>
        <p:spPr/>
        <p:txBody>
          <a:bodyPr>
            <a:normAutofit/>
          </a:bodyPr>
          <a:lstStyle/>
          <a:p>
            <a:r>
              <a:rPr lang="en-GB" dirty="0"/>
              <a:t>An increasing number of health authorities worldwide have decided to accept </a:t>
            </a:r>
            <a:r>
              <a:rPr lang="en-GB" dirty="0" smtClean="0"/>
              <a:t>CEPs</a:t>
            </a:r>
          </a:p>
          <a:p>
            <a:pPr lvl="1"/>
            <a:r>
              <a:rPr lang="en-US" altLang="fr-FR" dirty="0" smtClean="0"/>
              <a:t>e.g</a:t>
            </a:r>
            <a:r>
              <a:rPr lang="en-US" altLang="fr-FR" dirty="0"/>
              <a:t>. Australia, Canada, </a:t>
            </a:r>
            <a:r>
              <a:rPr lang="en-US" altLang="fr-FR" dirty="0" smtClean="0"/>
              <a:t>Morocco, Singapore</a:t>
            </a:r>
            <a:r>
              <a:rPr lang="en-US" altLang="fr-FR" dirty="0"/>
              <a:t>, South Africa, TFDA, WHO etc</a:t>
            </a:r>
            <a:r>
              <a:rPr lang="en-US" altLang="fr-FR" dirty="0" smtClean="0"/>
              <a:t>.</a:t>
            </a:r>
            <a:endParaRPr lang="en-GB" altLang="fr-FR" dirty="0"/>
          </a:p>
          <a:p>
            <a:pPr lvl="1"/>
            <a:r>
              <a:rPr lang="en-GB" altLang="fr-FR" dirty="0" smtClean="0"/>
              <a:t>CEP </a:t>
            </a:r>
            <a:r>
              <a:rPr lang="en-GB" altLang="fr-FR" dirty="0"/>
              <a:t>often accepted with additional </a:t>
            </a:r>
            <a:r>
              <a:rPr lang="en-GB" altLang="fr-FR" dirty="0" smtClean="0"/>
              <a:t>documents. National </a:t>
            </a:r>
            <a:r>
              <a:rPr lang="en-GB" altLang="fr-FR" dirty="0"/>
              <a:t>requirements </a:t>
            </a:r>
            <a:r>
              <a:rPr lang="en-GB" altLang="fr-FR" dirty="0" smtClean="0"/>
              <a:t>apply, a </a:t>
            </a:r>
            <a:r>
              <a:rPr lang="en-GB" altLang="fr-FR" dirty="0"/>
              <a:t>number of countries have published guidance on how to use </a:t>
            </a:r>
            <a:r>
              <a:rPr lang="en-GB" altLang="fr-FR" dirty="0" smtClean="0"/>
              <a:t>CEPs</a:t>
            </a:r>
            <a:endParaRPr lang="en-GB" dirty="0"/>
          </a:p>
          <a:p>
            <a:r>
              <a:rPr lang="en-GB" dirty="0"/>
              <a:t>Signature of confidentiality </a:t>
            </a:r>
            <a:r>
              <a:rPr lang="en-GB" dirty="0" smtClean="0"/>
              <a:t>agreements/MOUs, </a:t>
            </a:r>
            <a:r>
              <a:rPr lang="en-GB" dirty="0"/>
              <a:t>to share confidential </a:t>
            </a:r>
            <a:r>
              <a:rPr lang="en-GB" dirty="0" smtClean="0"/>
              <a:t>information, </a:t>
            </a:r>
            <a:r>
              <a:rPr lang="en-GB" altLang="fr-FR" dirty="0" smtClean="0"/>
              <a:t>including </a:t>
            </a:r>
            <a:r>
              <a:rPr lang="en-GB" altLang="fr-FR" dirty="0"/>
              <a:t>assessment reports and inspection </a:t>
            </a:r>
            <a:r>
              <a:rPr lang="en-GB" altLang="fr-FR" dirty="0" smtClean="0"/>
              <a:t>reports</a:t>
            </a:r>
          </a:p>
          <a:p>
            <a:pPr lvl="1"/>
            <a:r>
              <a:rPr lang="en-GB" altLang="fr-FR" dirty="0" smtClean="0"/>
              <a:t>Regular information on non-compliances with CEP procedure (GMP non-compliance, quality issues etc.)</a:t>
            </a:r>
          </a:p>
          <a:p>
            <a:pPr lvl="1"/>
            <a:r>
              <a:rPr lang="en-GB" altLang="fr-FR" dirty="0" smtClean="0"/>
              <a:t>Sending assessment reports or inspection reports upon request</a:t>
            </a:r>
          </a:p>
          <a:p>
            <a:pPr lvl="2"/>
            <a:r>
              <a:rPr lang="en-GB" altLang="fr-FR" dirty="0" smtClean="0"/>
              <a:t>For assessment reports, prior agreement of CEP holder is needed</a:t>
            </a:r>
          </a:p>
          <a:p>
            <a:pPr lvl="1"/>
            <a:r>
              <a:rPr lang="en-GB" altLang="fr-FR" dirty="0" smtClean="0"/>
              <a:t>Sharing information in case of quality issues (e.g. nitrosamines)</a:t>
            </a:r>
          </a:p>
        </p:txBody>
      </p:sp>
      <p:pic>
        <p:nvPicPr>
          <p:cNvPr id="2050" name="Picture 2" descr="Image associÃ©e"/>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37124" y="4341659"/>
            <a:ext cx="2346842" cy="1760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6760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Conclusion</a:t>
            </a:r>
            <a:endParaRPr lang="fr-FR" b="1" dirty="0"/>
          </a:p>
        </p:txBody>
      </p:sp>
      <p:sp>
        <p:nvSpPr>
          <p:cNvPr id="3" name="Espace réservé du contenu 2"/>
          <p:cNvSpPr>
            <a:spLocks noGrp="1"/>
          </p:cNvSpPr>
          <p:nvPr>
            <p:ph idx="1"/>
          </p:nvPr>
        </p:nvSpPr>
        <p:spPr/>
        <p:txBody>
          <a:bodyPr>
            <a:normAutofit fontScale="92500" lnSpcReduction="20000"/>
          </a:bodyPr>
          <a:lstStyle/>
          <a:p>
            <a:pPr algn="just" defTabSz="448423">
              <a:lnSpc>
                <a:spcPct val="110000"/>
              </a:lnSpc>
              <a:spcBef>
                <a:spcPts val="0"/>
              </a:spcBef>
              <a:spcAft>
                <a:spcPts val="600"/>
              </a:spcAft>
              <a:buClr>
                <a:srgbClr val="1F497D"/>
              </a:buClr>
              <a:defRPr/>
            </a:pPr>
            <a:r>
              <a:rPr lang="en-GB" dirty="0" smtClean="0"/>
              <a:t>The CEP procedure, as a platform for assessment and GMP inspections, is a powerful and helpful tool</a:t>
            </a:r>
          </a:p>
          <a:p>
            <a:pPr algn="just" defTabSz="448423">
              <a:lnSpc>
                <a:spcPct val="110000"/>
              </a:lnSpc>
              <a:spcBef>
                <a:spcPts val="0"/>
              </a:spcBef>
              <a:spcAft>
                <a:spcPts val="600"/>
              </a:spcAft>
              <a:buClr>
                <a:srgbClr val="1F497D"/>
              </a:buClr>
              <a:defRPr/>
            </a:pPr>
            <a:r>
              <a:rPr lang="en-GB" dirty="0" smtClean="0"/>
              <a:t>CEPs should be used in an informed way:</a:t>
            </a:r>
          </a:p>
          <a:p>
            <a:pPr lvl="1" algn="just" defTabSz="448423">
              <a:lnSpc>
                <a:spcPct val="110000"/>
              </a:lnSpc>
              <a:spcBef>
                <a:spcPts val="0"/>
              </a:spcBef>
              <a:spcAft>
                <a:spcPts val="600"/>
              </a:spcAft>
              <a:buClr>
                <a:srgbClr val="1F497D"/>
              </a:buClr>
              <a:defRPr/>
            </a:pPr>
            <a:r>
              <a:rPr lang="en-GB" dirty="0" smtClean="0"/>
              <a:t>A chemical or a herbal CEP </a:t>
            </a:r>
            <a:r>
              <a:rPr lang="en-GB" b="1" dirty="0">
                <a:solidFill>
                  <a:srgbClr val="00B050"/>
                </a:solidFill>
              </a:rPr>
              <a:t>certifies</a:t>
            </a:r>
            <a:r>
              <a:rPr lang="en-GB" dirty="0">
                <a:solidFill>
                  <a:srgbClr val="00B050"/>
                </a:solidFill>
              </a:rPr>
              <a:t> </a:t>
            </a:r>
            <a:r>
              <a:rPr lang="en-GB" dirty="0"/>
              <a:t>that the quality of the substance </a:t>
            </a:r>
            <a:r>
              <a:rPr lang="en-GB" dirty="0" smtClean="0"/>
              <a:t>can be </a:t>
            </a:r>
            <a:r>
              <a:rPr lang="en-GB" dirty="0"/>
              <a:t>suitably controlled by the Ph. Eur. monograph with addition of </a:t>
            </a:r>
            <a:r>
              <a:rPr lang="en-GB" dirty="0" smtClean="0"/>
              <a:t>tests, </a:t>
            </a:r>
            <a:r>
              <a:rPr lang="en-GB" dirty="0"/>
              <a:t>if necessary (mentioned on the CEP</a:t>
            </a:r>
            <a:r>
              <a:rPr lang="en-GB" dirty="0" smtClean="0"/>
              <a:t>)</a:t>
            </a:r>
            <a:endParaRPr lang="en-GB" dirty="0"/>
          </a:p>
          <a:p>
            <a:pPr lvl="1" algn="just" defTabSz="448423">
              <a:lnSpc>
                <a:spcPct val="110000"/>
              </a:lnSpc>
              <a:spcBef>
                <a:spcPts val="0"/>
              </a:spcBef>
              <a:spcAft>
                <a:spcPts val="600"/>
              </a:spcAft>
              <a:defRPr/>
            </a:pPr>
            <a:r>
              <a:rPr lang="en-GB" dirty="0"/>
              <a:t>A TSE CEP </a:t>
            </a:r>
            <a:r>
              <a:rPr lang="en-GB" b="1" dirty="0">
                <a:solidFill>
                  <a:srgbClr val="00B050"/>
                </a:solidFill>
              </a:rPr>
              <a:t>certifies</a:t>
            </a:r>
            <a:r>
              <a:rPr lang="en-GB" dirty="0">
                <a:solidFill>
                  <a:srgbClr val="00B050"/>
                </a:solidFill>
              </a:rPr>
              <a:t> </a:t>
            </a:r>
            <a:r>
              <a:rPr lang="en-GB" dirty="0"/>
              <a:t>that the substance complies with the Ph. Eur. General </a:t>
            </a:r>
            <a:r>
              <a:rPr lang="en-GB" dirty="0" smtClean="0"/>
              <a:t>Monograph on Products with TSE risk only </a:t>
            </a:r>
          </a:p>
          <a:p>
            <a:pPr lvl="1" algn="just" defTabSz="448423">
              <a:lnSpc>
                <a:spcPct val="110000"/>
              </a:lnSpc>
              <a:spcBef>
                <a:spcPts val="0"/>
              </a:spcBef>
              <a:spcAft>
                <a:spcPts val="600"/>
              </a:spcAft>
              <a:defRPr/>
            </a:pPr>
            <a:r>
              <a:rPr lang="en-GB" dirty="0" smtClean="0"/>
              <a:t>A </a:t>
            </a:r>
            <a:r>
              <a:rPr lang="en-GB" dirty="0"/>
              <a:t>CEP</a:t>
            </a:r>
            <a:r>
              <a:rPr lang="en-GB" dirty="0">
                <a:solidFill>
                  <a:srgbClr val="F80000"/>
                </a:solidFill>
              </a:rPr>
              <a:t> </a:t>
            </a:r>
            <a:r>
              <a:rPr lang="en-GB" b="1" dirty="0">
                <a:solidFill>
                  <a:srgbClr val="FF0000"/>
                </a:solidFill>
              </a:rPr>
              <a:t>does not </a:t>
            </a:r>
            <a:r>
              <a:rPr lang="en-GB" dirty="0"/>
              <a:t>replace </a:t>
            </a:r>
            <a:r>
              <a:rPr lang="en-GB" dirty="0" smtClean="0"/>
              <a:t>testing and is not a </a:t>
            </a:r>
            <a:r>
              <a:rPr lang="en-GB" dirty="0"/>
              <a:t>certificate of </a:t>
            </a:r>
            <a:r>
              <a:rPr lang="en-GB" dirty="0" smtClean="0"/>
              <a:t>analysis</a:t>
            </a:r>
            <a:endParaRPr lang="en-GB" dirty="0"/>
          </a:p>
          <a:p>
            <a:pPr lvl="1" defTabSz="448423">
              <a:lnSpc>
                <a:spcPct val="110000"/>
              </a:lnSpc>
              <a:spcBef>
                <a:spcPts val="0"/>
              </a:spcBef>
              <a:spcAft>
                <a:spcPts val="600"/>
              </a:spcAft>
              <a:defRPr/>
            </a:pPr>
            <a:r>
              <a:rPr lang="en-GB" dirty="0" smtClean="0"/>
              <a:t>A </a:t>
            </a:r>
            <a:r>
              <a:rPr lang="en-GB" dirty="0"/>
              <a:t>CEP</a:t>
            </a:r>
            <a:r>
              <a:rPr lang="en-GB" dirty="0">
                <a:solidFill>
                  <a:schemeClr val="accent1"/>
                </a:solidFill>
              </a:rPr>
              <a:t> </a:t>
            </a:r>
            <a:r>
              <a:rPr lang="en-GB" b="1" dirty="0">
                <a:solidFill>
                  <a:srgbClr val="FF0000"/>
                </a:solidFill>
              </a:rPr>
              <a:t>is not </a:t>
            </a:r>
            <a:r>
              <a:rPr lang="en-GB" dirty="0"/>
              <a:t>a GMP </a:t>
            </a:r>
            <a:r>
              <a:rPr lang="en-GB" dirty="0" smtClean="0"/>
              <a:t>certificate</a:t>
            </a:r>
          </a:p>
          <a:p>
            <a:pPr lvl="1" defTabSz="448423">
              <a:lnSpc>
                <a:spcPct val="110000"/>
              </a:lnSpc>
              <a:spcBef>
                <a:spcPts val="0"/>
              </a:spcBef>
              <a:spcAft>
                <a:spcPts val="600"/>
              </a:spcAft>
              <a:defRPr/>
            </a:pPr>
            <a:r>
              <a:rPr lang="en-GB" dirty="0" smtClean="0"/>
              <a:t>A CEP </a:t>
            </a:r>
            <a:r>
              <a:rPr lang="en-GB" b="1" dirty="0" smtClean="0">
                <a:solidFill>
                  <a:srgbClr val="FF0000"/>
                </a:solidFill>
              </a:rPr>
              <a:t>is not</a:t>
            </a:r>
            <a:r>
              <a:rPr lang="en-GB" dirty="0" smtClean="0"/>
              <a:t> a “carte blanche”</a:t>
            </a:r>
          </a:p>
          <a:p>
            <a:pPr defTabSz="448423">
              <a:lnSpc>
                <a:spcPct val="110000"/>
              </a:lnSpc>
              <a:spcBef>
                <a:spcPts val="0"/>
              </a:spcBef>
              <a:spcAft>
                <a:spcPts val="600"/>
              </a:spcAft>
              <a:defRPr/>
            </a:pPr>
            <a:r>
              <a:rPr lang="en-GB" dirty="0" smtClean="0"/>
              <a:t>Communication between the CEP holder and the drug product manufacturer is key!</a:t>
            </a:r>
            <a:endParaRPr lang="en-GB" dirty="0"/>
          </a:p>
          <a:p>
            <a:endParaRPr lang="fr-FR" dirty="0"/>
          </a:p>
        </p:txBody>
      </p:sp>
    </p:spTree>
    <p:extLst>
      <p:ext uri="{BB962C8B-B14F-4D97-AF65-F5344CB8AC3E}">
        <p14:creationId xmlns:p14="http://schemas.microsoft.com/office/powerpoint/2010/main" val="36116509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EU legislation and certificates of suitability</a:t>
            </a:r>
            <a:endParaRPr lang="en-GB" dirty="0"/>
          </a:p>
        </p:txBody>
      </p:sp>
      <p:sp>
        <p:nvSpPr>
          <p:cNvPr id="3" name="Espace réservé du contenu 2"/>
          <p:cNvSpPr>
            <a:spLocks noGrp="1"/>
          </p:cNvSpPr>
          <p:nvPr>
            <p:ph idx="1"/>
          </p:nvPr>
        </p:nvSpPr>
        <p:spPr/>
        <p:txBody>
          <a:bodyPr>
            <a:normAutofit/>
          </a:bodyPr>
          <a:lstStyle/>
          <a:p>
            <a:pPr algn="just">
              <a:lnSpc>
                <a:spcPct val="100000"/>
              </a:lnSpc>
              <a:spcBef>
                <a:spcPts val="1200"/>
              </a:spcBef>
            </a:pPr>
            <a:r>
              <a:rPr lang="en-GB" altLang="fr-FR" dirty="0" smtClean="0"/>
              <a:t>EU Directives </a:t>
            </a:r>
            <a:r>
              <a:rPr lang="en-GB" altLang="en-US" dirty="0" smtClean="0"/>
              <a:t>2001/83/EC and 2001/82/EC, as amended, on medicinal products require active substances (APIs)</a:t>
            </a:r>
            <a:r>
              <a:rPr lang="en-GB" altLang="fr-FR" sz="2800" dirty="0" smtClean="0"/>
              <a:t> to comply with the Ph. Eur. monograph if there is one</a:t>
            </a:r>
          </a:p>
          <a:p>
            <a:pPr lvl="1" algn="just">
              <a:spcBef>
                <a:spcPts val="1200"/>
              </a:spcBef>
            </a:pPr>
            <a:r>
              <a:rPr lang="en-GB" altLang="fr-FR" sz="2800" dirty="0" smtClean="0"/>
              <a:t>Claiming compliance </a:t>
            </a:r>
            <a:r>
              <a:rPr lang="en-GB" altLang="fr-FR" sz="2800" dirty="0"/>
              <a:t>with a Ph. </a:t>
            </a:r>
            <a:r>
              <a:rPr lang="en-GB" altLang="fr-FR" sz="2800" dirty="0" smtClean="0"/>
              <a:t>Eur. </a:t>
            </a:r>
            <a:r>
              <a:rPr lang="en-GB" altLang="fr-FR" sz="2800" dirty="0"/>
              <a:t>monograph is not </a:t>
            </a:r>
            <a:r>
              <a:rPr lang="en-GB" altLang="fr-FR" sz="2800" dirty="0" smtClean="0"/>
              <a:t>enough</a:t>
            </a:r>
          </a:p>
          <a:p>
            <a:pPr lvl="1" algn="just">
              <a:spcBef>
                <a:spcPts val="1200"/>
              </a:spcBef>
            </a:pPr>
            <a:r>
              <a:rPr lang="en-GB" altLang="fr-FR" sz="2800" dirty="0" smtClean="0"/>
              <a:t>The </a:t>
            </a:r>
            <a:r>
              <a:rPr lang="en-GB" altLang="fr-FR" sz="2800" dirty="0"/>
              <a:t>applicant shall demonstrate the suitability of the Ph. Eur. monograph to control the quality of the API </a:t>
            </a:r>
            <a:r>
              <a:rPr lang="en-GB" altLang="fr-FR" sz="2800" dirty="0" smtClean="0"/>
              <a:t>used</a:t>
            </a:r>
            <a:br>
              <a:rPr lang="en-GB" altLang="fr-FR" sz="2800" dirty="0" smtClean="0"/>
            </a:br>
            <a:endParaRPr lang="en-GB" altLang="fr-FR" sz="2800" dirty="0"/>
          </a:p>
          <a:p>
            <a:pPr marL="457200" lvl="1" indent="0">
              <a:buNone/>
            </a:pPr>
            <a:r>
              <a:rPr lang="en-GB" altLang="en-US" dirty="0" smtClean="0"/>
              <a:t>…“where </a:t>
            </a:r>
            <a:r>
              <a:rPr lang="en-GB" altLang="en-US" dirty="0"/>
              <a:t>the active substance is the subject of a monograph of the Ph. </a:t>
            </a:r>
            <a:r>
              <a:rPr lang="en-GB" altLang="en-US" dirty="0" smtClean="0"/>
              <a:t>Eur., </a:t>
            </a:r>
            <a:r>
              <a:rPr lang="en-GB" altLang="en-US" dirty="0"/>
              <a:t>the applicant </a:t>
            </a:r>
            <a:r>
              <a:rPr lang="en-GB" altLang="en-US" b="1" dirty="0"/>
              <a:t>can apply for a certificate of suitability</a:t>
            </a:r>
            <a:r>
              <a:rPr lang="en-GB" altLang="en-US" dirty="0"/>
              <a:t> that, where granted by the EDQM, shall be presented in the relevant section of the CTD Module. Those certificates of suitability …are deemed to replace the relevant data of the corresponding sections described in the Module</a:t>
            </a:r>
            <a:r>
              <a:rPr lang="en-GB" altLang="en-US" dirty="0" smtClean="0"/>
              <a:t>…”</a:t>
            </a:r>
            <a:endParaRPr lang="en-GB" altLang="en-US" dirty="0"/>
          </a:p>
          <a:p>
            <a:endParaRPr lang="fr-FR" dirty="0"/>
          </a:p>
        </p:txBody>
      </p:sp>
    </p:spTree>
    <p:extLst>
      <p:ext uri="{BB962C8B-B14F-4D97-AF65-F5344CB8AC3E}">
        <p14:creationId xmlns:p14="http://schemas.microsoft.com/office/powerpoint/2010/main" val="41018171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7794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fr-FR" altLang="fr-FR" dirty="0" smtClean="0"/>
              <a:t>The CEP </a:t>
            </a:r>
            <a:r>
              <a:rPr lang="fr-FR" altLang="fr-FR" dirty="0" err="1" smtClean="0"/>
              <a:t>procedure</a:t>
            </a:r>
            <a:endParaRPr lang="fr-FR" altLang="fr-FR" dirty="0" smtClean="0"/>
          </a:p>
        </p:txBody>
      </p:sp>
      <p:sp>
        <p:nvSpPr>
          <p:cNvPr id="5123" name="Rectangle 3"/>
          <p:cNvSpPr>
            <a:spLocks noGrp="1" noChangeArrowheads="1"/>
          </p:cNvSpPr>
          <p:nvPr>
            <p:ph idx="1"/>
          </p:nvPr>
        </p:nvSpPr>
        <p:spPr/>
        <p:txBody>
          <a:bodyPr>
            <a:normAutofit/>
          </a:bodyPr>
          <a:lstStyle/>
          <a:p>
            <a:pPr marL="271463" indent="-271463">
              <a:lnSpc>
                <a:spcPct val="100000"/>
              </a:lnSpc>
              <a:buFont typeface="Arial" panose="020B0604020202020204" pitchFamily="34" charset="0"/>
              <a:buChar char="•"/>
              <a:defRPr/>
            </a:pPr>
            <a:r>
              <a:rPr lang="en-GB" altLang="fr-FR" sz="2800" dirty="0" smtClean="0"/>
              <a:t>CEP </a:t>
            </a:r>
            <a:r>
              <a:rPr lang="en-GB" altLang="fr-FR" sz="2800" dirty="0"/>
              <a:t>= </a:t>
            </a:r>
            <a:r>
              <a:rPr lang="en-GB" altLang="fr-FR" sz="2800" dirty="0">
                <a:solidFill>
                  <a:srgbClr val="FF0000"/>
                </a:solidFill>
              </a:rPr>
              <a:t>C</a:t>
            </a:r>
            <a:r>
              <a:rPr lang="en-GB" altLang="fr-FR" sz="2800" dirty="0"/>
              <a:t>ertificate of Suitability to the monographs of the </a:t>
            </a:r>
            <a:r>
              <a:rPr lang="en-GB" altLang="fr-FR" sz="2800" dirty="0">
                <a:solidFill>
                  <a:srgbClr val="FF0000"/>
                </a:solidFill>
              </a:rPr>
              <a:t>E</a:t>
            </a:r>
            <a:r>
              <a:rPr lang="en-GB" altLang="fr-FR" sz="2800" dirty="0"/>
              <a:t>uropean </a:t>
            </a:r>
            <a:r>
              <a:rPr lang="en-GB" altLang="fr-FR" sz="2800" dirty="0" smtClean="0">
                <a:solidFill>
                  <a:srgbClr val="FF0000"/>
                </a:solidFill>
              </a:rPr>
              <a:t>P</a:t>
            </a:r>
            <a:r>
              <a:rPr lang="en-GB" altLang="fr-FR" sz="2800" dirty="0" smtClean="0"/>
              <a:t>harmacopoeia</a:t>
            </a:r>
          </a:p>
          <a:p>
            <a:pPr marL="271463" indent="-271463">
              <a:lnSpc>
                <a:spcPct val="100000"/>
              </a:lnSpc>
              <a:buFont typeface="Arial" panose="020B0604020202020204" pitchFamily="34" charset="0"/>
              <a:buChar char="•"/>
              <a:defRPr/>
            </a:pPr>
            <a:r>
              <a:rPr lang="en-GB" altLang="fr-FR" sz="2800" dirty="0" smtClean="0"/>
              <a:t>An </a:t>
            </a:r>
            <a:r>
              <a:rPr lang="en-GB" altLang="fr-FR" sz="2800" dirty="0"/>
              <a:t>international platform for:</a:t>
            </a:r>
          </a:p>
          <a:p>
            <a:pPr marL="914400" lvl="1" indent="-457200">
              <a:buFont typeface="Wingdings" panose="05000000000000000000" pitchFamily="2" charset="2"/>
              <a:buChar char="Ø"/>
            </a:pPr>
            <a:r>
              <a:rPr lang="en-GB" altLang="fr-FR" sz="2400" dirty="0"/>
              <a:t>Assessment of the quality of substances for pharmaceutical use </a:t>
            </a:r>
            <a:r>
              <a:rPr lang="en-US" altLang="fr-FR" sz="2400" dirty="0" smtClean="0"/>
              <a:t>(mainly APIs), with reference to monographs of the Ph. Eur.</a:t>
            </a:r>
            <a:endParaRPr lang="en-GB" altLang="fr-FR" sz="2400" dirty="0"/>
          </a:p>
          <a:p>
            <a:pPr marL="914400" lvl="1" indent="-457200">
              <a:buFont typeface="Wingdings" panose="05000000000000000000" pitchFamily="2" charset="2"/>
              <a:buChar char="Ø"/>
            </a:pPr>
            <a:r>
              <a:rPr lang="en-GB" altLang="fr-FR" sz="2400" dirty="0" smtClean="0"/>
              <a:t>Coordination </a:t>
            </a:r>
            <a:r>
              <a:rPr lang="en-GB" altLang="fr-FR" sz="2400" dirty="0"/>
              <a:t>and conduct of GMP inspections of API </a:t>
            </a:r>
            <a:r>
              <a:rPr lang="en-GB" altLang="fr-FR" sz="2400" dirty="0" smtClean="0"/>
              <a:t>manufacturers</a:t>
            </a:r>
          </a:p>
          <a:p>
            <a:pPr marL="914400" lvl="1" indent="-457200"/>
            <a:r>
              <a:rPr lang="en-GB" altLang="fr-FR" dirty="0"/>
              <a:t>Source of information to update Ph. Eur. </a:t>
            </a:r>
            <a:r>
              <a:rPr lang="en-GB" altLang="fr-FR" dirty="0" smtClean="0"/>
              <a:t>monographs</a:t>
            </a:r>
            <a:endParaRPr lang="en-GB" altLang="fr-FR" sz="2400" dirty="0" smtClean="0"/>
          </a:p>
          <a:p>
            <a:pPr marL="414338" indent="-414338">
              <a:buFont typeface="Arial" charset="0"/>
              <a:buChar char="•"/>
            </a:pPr>
            <a:r>
              <a:rPr lang="en-GB" altLang="fr-FR" dirty="0" smtClean="0"/>
              <a:t>Managed by the EDQM</a:t>
            </a:r>
          </a:p>
          <a:p>
            <a:pPr marL="414338" indent="-414338">
              <a:buFont typeface="Arial" charset="0"/>
              <a:buChar char="•"/>
            </a:pPr>
            <a:r>
              <a:rPr lang="en-GB" altLang="en-US" dirty="0"/>
              <a:t>Open to any </a:t>
            </a:r>
            <a:r>
              <a:rPr lang="en-GB" altLang="en-US" dirty="0" smtClean="0"/>
              <a:t>manufacturer of pharmaceutical substances </a:t>
            </a:r>
            <a:r>
              <a:rPr lang="en-GB" altLang="en-US" dirty="0"/>
              <a:t>regardless of geographical origin</a:t>
            </a:r>
          </a:p>
          <a:p>
            <a:pPr marL="0" indent="0">
              <a:buNone/>
            </a:pPr>
            <a:endParaRPr lang="en-GB" altLang="fr-FR" dirty="0" smtClean="0"/>
          </a:p>
          <a:p>
            <a:pPr marL="0" indent="0">
              <a:buNone/>
            </a:pPr>
            <a:endParaRPr lang="en-GB" altLang="fr-FR" sz="2800" dirty="0" smtClean="0"/>
          </a:p>
        </p:txBody>
      </p:sp>
      <p:pic>
        <p:nvPicPr>
          <p:cNvPr id="5"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2687">
            <a:off x="10387689" y="2986552"/>
            <a:ext cx="1542536" cy="1176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7118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1" fill="hold">
                                          <p:stCondLst>
                                            <p:cond delay="0"/>
                                          </p:stCondLst>
                                        </p:cTn>
                                        <p:tgtEl>
                                          <p:spTgt spid="5"/>
                                        </p:tgtEl>
                                        <p:attrNameLst>
                                          <p:attrName>r</p:attrName>
                                        </p:attrNameLst>
                                      </p:cBhvr>
                                    </p:animRot>
                                    <p:animRot by="-240000">
                                      <p:cBhvr>
                                        <p:cTn id="7" dur="1" fill="hold">
                                          <p:stCondLst>
                                            <p:cond delay="197"/>
                                          </p:stCondLst>
                                        </p:cTn>
                                        <p:tgtEl>
                                          <p:spTgt spid="5"/>
                                        </p:tgtEl>
                                        <p:attrNameLst>
                                          <p:attrName>r</p:attrName>
                                        </p:attrNameLst>
                                      </p:cBhvr>
                                    </p:animRot>
                                    <p:animRot by="240000">
                                      <p:cBhvr>
                                        <p:cTn id="8" dur="1" fill="hold">
                                          <p:stCondLst>
                                            <p:cond delay="394"/>
                                          </p:stCondLst>
                                        </p:cTn>
                                        <p:tgtEl>
                                          <p:spTgt spid="5"/>
                                        </p:tgtEl>
                                        <p:attrNameLst>
                                          <p:attrName>r</p:attrName>
                                        </p:attrNameLst>
                                      </p:cBhvr>
                                    </p:animRot>
                                    <p:animRot by="-240000">
                                      <p:cBhvr>
                                        <p:cTn id="9" dur="1" fill="hold">
                                          <p:stCondLst>
                                            <p:cond delay="591"/>
                                          </p:stCondLst>
                                        </p:cTn>
                                        <p:tgtEl>
                                          <p:spTgt spid="5"/>
                                        </p:tgtEl>
                                        <p:attrNameLst>
                                          <p:attrName>r</p:attrName>
                                        </p:attrNameLst>
                                      </p:cBhvr>
                                    </p:animRot>
                                    <p:animRot by="120000">
                                      <p:cBhvr>
                                        <p:cTn id="10" dur="1" fill="hold">
                                          <p:stCondLst>
                                            <p:cond delay="10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The CEP </a:t>
            </a:r>
            <a:r>
              <a:rPr lang="fr-FR" dirty="0" err="1" smtClean="0"/>
              <a:t>procedure</a:t>
            </a:r>
            <a:r>
              <a:rPr lang="fr-FR" dirty="0" smtClean="0"/>
              <a:t> </a:t>
            </a:r>
            <a:r>
              <a:rPr lang="fr-FR" sz="1600" dirty="0" smtClean="0"/>
              <a:t>(2)</a:t>
            </a:r>
            <a:endParaRPr lang="fr-FR" sz="1600" dirty="0"/>
          </a:p>
        </p:txBody>
      </p:sp>
      <p:sp>
        <p:nvSpPr>
          <p:cNvPr id="3" name="Espace réservé du contenu 2"/>
          <p:cNvSpPr>
            <a:spLocks noGrp="1"/>
          </p:cNvSpPr>
          <p:nvPr>
            <p:ph idx="1"/>
          </p:nvPr>
        </p:nvSpPr>
        <p:spPr/>
        <p:txBody>
          <a:bodyPr/>
          <a:lstStyle/>
          <a:p>
            <a:r>
              <a:rPr lang="en-GB" dirty="0" smtClean="0"/>
              <a:t>CEPs are not mandatory</a:t>
            </a:r>
          </a:p>
          <a:p>
            <a:pPr marL="228600" lvl="1">
              <a:spcBef>
                <a:spcPts val="1000"/>
              </a:spcBef>
              <a:buFont typeface="Arial" panose="020B0604020202020204" pitchFamily="34" charset="0"/>
              <a:buChar char="•"/>
            </a:pPr>
            <a:r>
              <a:rPr lang="en-GB" altLang="fr-FR" sz="2800" dirty="0" smtClean="0"/>
              <a:t>In the EU, up to the applicant to choose the way to provide data on the quality of an active substance:</a:t>
            </a:r>
          </a:p>
          <a:p>
            <a:pPr lvl="1">
              <a:spcBef>
                <a:spcPts val="1200"/>
              </a:spcBef>
            </a:pPr>
            <a:r>
              <a:rPr lang="en-GB" altLang="en-US" dirty="0" smtClean="0"/>
              <a:t>Certificate of suitability (requires a Ph. Eur. monograph, APIs and excipients)</a:t>
            </a:r>
          </a:p>
          <a:p>
            <a:pPr lvl="1">
              <a:spcBef>
                <a:spcPts val="1200"/>
              </a:spcBef>
            </a:pPr>
            <a:r>
              <a:rPr lang="en-GB" dirty="0" smtClean="0"/>
              <a:t>Active substance Master File (ASMF) (For Ph. Eur. and non-Ph. Eur. APIs)</a:t>
            </a:r>
          </a:p>
          <a:p>
            <a:pPr lvl="1">
              <a:spcBef>
                <a:spcPts val="1200"/>
              </a:spcBef>
            </a:pPr>
            <a:r>
              <a:rPr lang="en-GB" dirty="0" smtClean="0"/>
              <a:t>Full details of manufacture in marketing authorisation application (For Ph. Eur. and non-Ph. Eur. APIs)</a:t>
            </a:r>
          </a:p>
          <a:p>
            <a:pPr marL="457200" lvl="1" indent="0">
              <a:spcBef>
                <a:spcPts val="1200"/>
              </a:spcBef>
              <a:buNone/>
            </a:pPr>
            <a:r>
              <a:rPr lang="en-GB" dirty="0" smtClean="0"/>
              <a:t>The data to be submitted </a:t>
            </a:r>
            <a:r>
              <a:rPr lang="en-GB" b="1" dirty="0" smtClean="0"/>
              <a:t>are the same</a:t>
            </a:r>
            <a:r>
              <a:rPr lang="en-GB" dirty="0" smtClean="0"/>
              <a:t>, irrespective of the route selected</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0908" y="4724401"/>
            <a:ext cx="1629688" cy="1221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501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200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2000" fill="hold"/>
                                        <p:tgtEl>
                                          <p:spTgt spid="3074"/>
                                        </p:tgtEl>
                                        <p:attrNameLst>
                                          <p:attrName>ppt_x</p:attrName>
                                        </p:attrNameLst>
                                      </p:cBhvr>
                                      <p:tavLst>
                                        <p:tav tm="0">
                                          <p:val>
                                            <p:strVal val="1+#ppt_w/2"/>
                                          </p:val>
                                        </p:tav>
                                        <p:tav tm="100000">
                                          <p:val>
                                            <p:strVal val="#ppt_x"/>
                                          </p:val>
                                        </p:tav>
                                      </p:tavLst>
                                    </p:anim>
                                    <p:anim calcmode="lin" valueType="num">
                                      <p:cBhvr additive="base">
                                        <p:cTn id="8" dur="2000" fill="hold"/>
                                        <p:tgtEl>
                                          <p:spTgt spid="307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The CEP </a:t>
            </a:r>
            <a:r>
              <a:rPr lang="fr-FR" dirty="0" err="1" smtClean="0"/>
              <a:t>procedure</a:t>
            </a:r>
            <a:r>
              <a:rPr lang="fr-FR" dirty="0" smtClean="0"/>
              <a:t> </a:t>
            </a:r>
            <a:r>
              <a:rPr lang="fr-FR" dirty="0" err="1" smtClean="0"/>
              <a:t>provides</a:t>
            </a:r>
            <a:endParaRPr lang="fr-FR" dirty="0"/>
          </a:p>
        </p:txBody>
      </p:sp>
      <p:sp>
        <p:nvSpPr>
          <p:cNvPr id="3" name="Espace réservé du contenu 2"/>
          <p:cNvSpPr>
            <a:spLocks noGrp="1"/>
          </p:cNvSpPr>
          <p:nvPr>
            <p:ph idx="1"/>
          </p:nvPr>
        </p:nvSpPr>
        <p:spPr/>
        <p:txBody>
          <a:bodyPr>
            <a:normAutofit/>
          </a:bodyPr>
          <a:lstStyle/>
          <a:p>
            <a:pPr marL="461963" lvl="1" indent="-457200" algn="just">
              <a:lnSpc>
                <a:spcPct val="100000"/>
              </a:lnSpc>
              <a:spcAft>
                <a:spcPct val="0"/>
              </a:spcAft>
              <a:buFont typeface="Arial" panose="020B0604020202020204" pitchFamily="34" charset="0"/>
              <a:buChar char="•"/>
            </a:pPr>
            <a:r>
              <a:rPr lang="en-GB" altLang="fr-FR" sz="2800" dirty="0"/>
              <a:t>Centralised </a:t>
            </a:r>
            <a:r>
              <a:rPr lang="en-GB" altLang="fr-FR" sz="2800" dirty="0" smtClean="0"/>
              <a:t>assessment</a:t>
            </a:r>
          </a:p>
          <a:p>
            <a:pPr marL="461963" lvl="1" indent="-457200" algn="just">
              <a:lnSpc>
                <a:spcPct val="100000"/>
              </a:lnSpc>
              <a:spcAft>
                <a:spcPct val="0"/>
              </a:spcAft>
              <a:buFont typeface="Arial" panose="020B0604020202020204" pitchFamily="34" charset="0"/>
              <a:buChar char="•"/>
            </a:pPr>
            <a:r>
              <a:rPr lang="en-GB" altLang="fr-FR" sz="2800" dirty="0" smtClean="0"/>
              <a:t>Easier </a:t>
            </a:r>
            <a:r>
              <a:rPr lang="en-GB" altLang="fr-FR" sz="2800" dirty="0"/>
              <a:t>management of </a:t>
            </a:r>
            <a:r>
              <a:rPr lang="fr-FR" altLang="fr-FR" sz="2800" dirty="0"/>
              <a:t>marketing </a:t>
            </a:r>
            <a:r>
              <a:rPr lang="fr-FR" altLang="fr-FR" sz="2800" dirty="0" err="1" smtClean="0"/>
              <a:t>authorisation</a:t>
            </a:r>
            <a:r>
              <a:rPr lang="fr-FR" altLang="fr-FR" sz="2800" dirty="0" smtClean="0"/>
              <a:t> applications </a:t>
            </a:r>
            <a:r>
              <a:rPr lang="fr-FR" altLang="fr-FR" sz="2800" dirty="0"/>
              <a:t>and </a:t>
            </a:r>
            <a:r>
              <a:rPr lang="fr-FR" altLang="fr-FR" sz="2800" dirty="0" smtClean="0"/>
              <a:t>respective variations: </a:t>
            </a:r>
            <a:r>
              <a:rPr lang="fr-FR" altLang="fr-FR" sz="2800" dirty="0"/>
              <a:t>CEP replaces main part of 3.2.S of CTD </a:t>
            </a:r>
            <a:endParaRPr lang="fr-FR" altLang="fr-FR" sz="2800" dirty="0" smtClean="0"/>
          </a:p>
          <a:p>
            <a:pPr marL="461963" lvl="1" indent="-457200" algn="just">
              <a:lnSpc>
                <a:spcPct val="100000"/>
              </a:lnSpc>
              <a:spcAft>
                <a:spcPct val="0"/>
              </a:spcAft>
              <a:buFont typeface="Arial" panose="020B0604020202020204" pitchFamily="34" charset="0"/>
              <a:buChar char="•"/>
            </a:pPr>
            <a:r>
              <a:rPr lang="en-GB" altLang="fr-FR" sz="2800" dirty="0"/>
              <a:t>CEPs are increasingly accepted </a:t>
            </a:r>
            <a:r>
              <a:rPr lang="en-GB" altLang="fr-FR" sz="2800" dirty="0" smtClean="0"/>
              <a:t>worldwide</a:t>
            </a:r>
            <a:endParaRPr lang="fr-FR" dirty="0"/>
          </a:p>
        </p:txBody>
      </p:sp>
      <p:sp>
        <p:nvSpPr>
          <p:cNvPr id="5" name="Bevel 6"/>
          <p:cNvSpPr>
            <a:spLocks noChangeArrowheads="1"/>
          </p:cNvSpPr>
          <p:nvPr/>
        </p:nvSpPr>
        <p:spPr bwMode="auto">
          <a:xfrm rot="20905386">
            <a:off x="7663374" y="3203769"/>
            <a:ext cx="3570287" cy="650875"/>
          </a:xfrm>
          <a:prstGeom prst="bevel">
            <a:avLst>
              <a:gd name="adj" fmla="val 6407"/>
            </a:avLst>
          </a:prstGeom>
          <a:solidFill>
            <a:srgbClr val="4F81BD">
              <a:alpha val="90195"/>
            </a:srgbClr>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49263" eaLnBrk="0" hangingPunct="0">
              <a:lnSpc>
                <a:spcPct val="93000"/>
              </a:lnSpc>
              <a:spcAft>
                <a:spcPts val="1425"/>
              </a:spcAft>
              <a:buClr>
                <a:srgbClr val="000000"/>
              </a:buClr>
              <a:buSzPct val="100000"/>
              <a:buFont typeface="Times New Roman" pitchFamily="18" charset="0"/>
              <a:defRPr sz="3200">
                <a:solidFill>
                  <a:srgbClr val="1F497D"/>
                </a:solidFill>
                <a:latin typeface="Tahoma" pitchFamily="34" charset="0"/>
                <a:cs typeface="Tahoma" pitchFamily="34" charset="0"/>
              </a:defRPr>
            </a:lvl1pPr>
            <a:lvl2pPr marL="742950" indent="-285750" defTabSz="449263" eaLnBrk="0" hangingPunct="0">
              <a:lnSpc>
                <a:spcPct val="93000"/>
              </a:lnSpc>
              <a:spcAft>
                <a:spcPts val="1138"/>
              </a:spcAft>
              <a:buClr>
                <a:srgbClr val="000000"/>
              </a:buClr>
              <a:buSzPct val="100000"/>
              <a:buFont typeface="Times New Roman" pitchFamily="18" charset="0"/>
              <a:defRPr sz="2800">
                <a:solidFill>
                  <a:srgbClr val="1F497D"/>
                </a:solidFill>
                <a:latin typeface="Tahoma" pitchFamily="34" charset="0"/>
                <a:cs typeface="Tahoma" pitchFamily="34" charset="0"/>
              </a:defRPr>
            </a:lvl2pPr>
            <a:lvl3pPr marL="1143000" indent="-228600" defTabSz="449263" eaLnBrk="0" hangingPunct="0">
              <a:lnSpc>
                <a:spcPct val="93000"/>
              </a:lnSpc>
              <a:spcAft>
                <a:spcPts val="850"/>
              </a:spcAft>
              <a:buClr>
                <a:srgbClr val="000000"/>
              </a:buClr>
              <a:buSzPct val="100000"/>
              <a:buFont typeface="Times New Roman" pitchFamily="18" charset="0"/>
              <a:defRPr sz="2400">
                <a:solidFill>
                  <a:srgbClr val="1F497D"/>
                </a:solidFill>
                <a:latin typeface="Tahoma" pitchFamily="34" charset="0"/>
                <a:cs typeface="Tahoma" pitchFamily="34" charset="0"/>
              </a:defRPr>
            </a:lvl3pPr>
            <a:lvl4pPr marL="1600200" indent="-228600" defTabSz="449263" eaLnBrk="0" hangingPunct="0">
              <a:lnSpc>
                <a:spcPct val="93000"/>
              </a:lnSpc>
              <a:spcAft>
                <a:spcPts val="575"/>
              </a:spcAft>
              <a:buClr>
                <a:srgbClr val="000000"/>
              </a:buClr>
              <a:buSzPct val="100000"/>
              <a:buFont typeface="Times New Roman" pitchFamily="18" charset="0"/>
              <a:defRPr sz="2000">
                <a:solidFill>
                  <a:srgbClr val="1F497D"/>
                </a:solidFill>
                <a:latin typeface="Tahoma" pitchFamily="34" charset="0"/>
                <a:cs typeface="Tahoma" pitchFamily="34" charset="0"/>
              </a:defRPr>
            </a:lvl4pPr>
            <a:lvl5pPr marL="2057400" indent="-228600" defTabSz="449263" eaLnBrk="0" hangingPunct="0">
              <a:lnSpc>
                <a:spcPct val="93000"/>
              </a:lnSpc>
              <a:spcAft>
                <a:spcPts val="288"/>
              </a:spcAft>
              <a:buClr>
                <a:srgbClr val="000000"/>
              </a:buClr>
              <a:buSzPct val="100000"/>
              <a:buFont typeface="Times New Roman" pitchFamily="18" charset="0"/>
              <a:defRPr sz="2000">
                <a:solidFill>
                  <a:srgbClr val="1F497D"/>
                </a:solidFill>
                <a:latin typeface="Tahoma" pitchFamily="34" charset="0"/>
                <a:cs typeface="Tahoma" pitchFamily="34"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8" charset="0"/>
              <a:defRPr sz="2000">
                <a:solidFill>
                  <a:srgbClr val="1F497D"/>
                </a:solidFill>
                <a:latin typeface="Tahoma" pitchFamily="34" charset="0"/>
                <a:cs typeface="Tahoma" pitchFamily="34"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8" charset="0"/>
              <a:defRPr sz="2000">
                <a:solidFill>
                  <a:srgbClr val="1F497D"/>
                </a:solidFill>
                <a:latin typeface="Tahoma" pitchFamily="34" charset="0"/>
                <a:cs typeface="Tahoma" pitchFamily="34"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8" charset="0"/>
              <a:defRPr sz="2000">
                <a:solidFill>
                  <a:srgbClr val="1F497D"/>
                </a:solidFill>
                <a:latin typeface="Tahoma" pitchFamily="34" charset="0"/>
                <a:cs typeface="Tahoma" pitchFamily="34"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8" charset="0"/>
              <a:defRPr sz="2000">
                <a:solidFill>
                  <a:srgbClr val="1F497D"/>
                </a:solidFill>
                <a:latin typeface="Tahoma" pitchFamily="34" charset="0"/>
                <a:cs typeface="Tahoma" pitchFamily="34" charset="0"/>
              </a:defRPr>
            </a:lvl9pPr>
          </a:lstStyle>
          <a:p>
            <a:pPr algn="ctr" eaLnBrk="1">
              <a:spcAft>
                <a:spcPct val="0"/>
              </a:spcAft>
            </a:pPr>
            <a:r>
              <a:rPr lang="en-US" altLang="fr-FR" sz="1800" b="1" dirty="0">
                <a:solidFill>
                  <a:schemeClr val="bg1"/>
                </a:solidFill>
                <a:cs typeface="Arial Unicode MS" pitchFamily="34" charset="-128"/>
              </a:rPr>
              <a:t>Save time and resources! </a:t>
            </a:r>
            <a:endParaRPr lang="en-US" altLang="fr-FR" sz="1800" dirty="0">
              <a:solidFill>
                <a:schemeClr val="bg1"/>
              </a:solidFill>
              <a:latin typeface="Arial" pitchFamily="34" charset="0"/>
              <a:cs typeface="Arial Unicode MS" pitchFamily="34" charset="-128"/>
            </a:endParaRPr>
          </a:p>
        </p:txBody>
      </p:sp>
    </p:spTree>
    <p:extLst>
      <p:ext uri="{BB962C8B-B14F-4D97-AF65-F5344CB8AC3E}">
        <p14:creationId xmlns:p14="http://schemas.microsoft.com/office/powerpoint/2010/main" val="1565673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Scope</a:t>
            </a:r>
            <a:endParaRPr lang="fr-FR" dirty="0"/>
          </a:p>
        </p:txBody>
      </p:sp>
      <p:sp>
        <p:nvSpPr>
          <p:cNvPr id="3" name="Espace réservé du contenu 2"/>
          <p:cNvSpPr>
            <a:spLocks noGrp="1"/>
          </p:cNvSpPr>
          <p:nvPr>
            <p:ph idx="1"/>
          </p:nvPr>
        </p:nvSpPr>
        <p:spPr/>
        <p:txBody>
          <a:bodyPr/>
          <a:lstStyle/>
          <a:p>
            <a:r>
              <a:rPr lang="en-GB" altLang="fr-FR" dirty="0" smtClean="0"/>
              <a:t>Chemical </a:t>
            </a:r>
            <a:r>
              <a:rPr lang="en-GB" altLang="fr-FR" dirty="0"/>
              <a:t>substances, </a:t>
            </a:r>
            <a:r>
              <a:rPr lang="en-GB" altLang="fr-FR" dirty="0" smtClean="0"/>
              <a:t>fermentation products, herbals</a:t>
            </a:r>
            <a:r>
              <a:rPr lang="en-GB" altLang="fr-FR" dirty="0"/>
              <a:t>, </a:t>
            </a:r>
            <a:r>
              <a:rPr lang="en-GB" altLang="fr-FR" b="1" dirty="0"/>
              <a:t>covered by a monograph in the Ph. Eur. </a:t>
            </a:r>
            <a:endParaRPr lang="en-GB" altLang="fr-FR" b="1" dirty="0" smtClean="0"/>
          </a:p>
          <a:p>
            <a:pPr lvl="1"/>
            <a:r>
              <a:rPr lang="en-GB" altLang="en-US" dirty="0" smtClean="0"/>
              <a:t>To demonstrate:</a:t>
            </a:r>
          </a:p>
          <a:p>
            <a:pPr lvl="2" algn="just"/>
            <a:r>
              <a:rPr lang="en-GB" altLang="en-US" dirty="0" smtClean="0"/>
              <a:t>that </a:t>
            </a:r>
            <a:r>
              <a:rPr lang="en-GB" altLang="en-US" dirty="0"/>
              <a:t>the quality of a substance is </a:t>
            </a:r>
            <a:r>
              <a:rPr lang="en-GB" altLang="en-US" dirty="0" smtClean="0"/>
              <a:t>suitably controlled </a:t>
            </a:r>
            <a:r>
              <a:rPr lang="en-GB" altLang="en-US" dirty="0"/>
              <a:t>by the Ph. Eur. </a:t>
            </a:r>
            <a:r>
              <a:rPr lang="en-GB" altLang="en-US" dirty="0" smtClean="0"/>
              <a:t>monographs </a:t>
            </a:r>
            <a:r>
              <a:rPr lang="en-GB" altLang="en-US" dirty="0" smtClean="0"/>
              <a:t>(with </a:t>
            </a:r>
            <a:r>
              <a:rPr lang="en-GB" altLang="en-US" dirty="0"/>
              <a:t>additional </a:t>
            </a:r>
            <a:r>
              <a:rPr lang="en-GB" altLang="en-US" dirty="0" smtClean="0"/>
              <a:t>tests, </a:t>
            </a:r>
            <a:r>
              <a:rPr lang="en-GB" altLang="en-US" dirty="0"/>
              <a:t>if </a:t>
            </a:r>
            <a:r>
              <a:rPr lang="en-GB" altLang="en-US" dirty="0" smtClean="0"/>
              <a:t>needed)</a:t>
            </a:r>
          </a:p>
          <a:p>
            <a:pPr lvl="2" algn="just"/>
            <a:r>
              <a:rPr lang="en-GB" altLang="en-US" dirty="0" smtClean="0"/>
              <a:t>that the substance quality is in compliance with ICH &amp; EU requirements (related substances, mutagenic impurities, residual solvents, elemental impurities, etc.)</a:t>
            </a:r>
            <a:endParaRPr lang="en-GB" altLang="en-US" dirty="0"/>
          </a:p>
          <a:p>
            <a:pPr marL="414338" lvl="1" indent="0" algn="just">
              <a:buNone/>
            </a:pPr>
            <a:r>
              <a:rPr lang="en-GB" altLang="en-US" dirty="0" smtClean="0">
                <a:sym typeface="Wingdings" panose="05000000000000000000" pitchFamily="2" charset="2"/>
              </a:rPr>
              <a:t></a:t>
            </a:r>
            <a:r>
              <a:rPr lang="en-GB" altLang="en-US" dirty="0" smtClean="0"/>
              <a:t>“</a:t>
            </a:r>
            <a:r>
              <a:rPr lang="en-GB" altLang="en-US" dirty="0"/>
              <a:t>Chemical CEP</a:t>
            </a:r>
            <a:r>
              <a:rPr lang="en-GB" altLang="en-US" dirty="0" smtClean="0"/>
              <a:t>” or “Herbal </a:t>
            </a:r>
            <a:r>
              <a:rPr lang="en-GB" altLang="en-US" dirty="0"/>
              <a:t>CEP</a:t>
            </a:r>
            <a:r>
              <a:rPr lang="en-GB" altLang="en-US" dirty="0" smtClean="0"/>
              <a:t>”</a:t>
            </a:r>
            <a:endParaRPr lang="en-GB" altLang="en-US" sz="1000" dirty="0"/>
          </a:p>
          <a:p>
            <a:pPr marL="271463" lvl="1" indent="-271463" algn="just">
              <a:spcBef>
                <a:spcPts val="1000"/>
              </a:spcBef>
              <a:buFont typeface="Arial" charset="0"/>
              <a:buChar char="•"/>
            </a:pPr>
            <a:r>
              <a:rPr lang="en-GB" altLang="fr-FR" dirty="0"/>
              <a:t>TSE (Transmissible Spongiform Encephalopathy) risk materials (with reference to the General Monograph “Products with TSE risk”)</a:t>
            </a:r>
          </a:p>
          <a:p>
            <a:pPr lvl="1" algn="just"/>
            <a:r>
              <a:rPr lang="en-GB" altLang="en-US" dirty="0" smtClean="0"/>
              <a:t>To </a:t>
            </a:r>
            <a:r>
              <a:rPr lang="en-GB" altLang="en-US" dirty="0"/>
              <a:t>guarantee compliance with the </a:t>
            </a:r>
            <a:r>
              <a:rPr lang="en-GB" altLang="en-US" dirty="0" smtClean="0"/>
              <a:t>General Monograph</a:t>
            </a:r>
          </a:p>
          <a:p>
            <a:pPr marL="457200" lvl="1" indent="0" algn="just">
              <a:buNone/>
            </a:pPr>
            <a:r>
              <a:rPr lang="en-GB" altLang="en-US" dirty="0" smtClean="0">
                <a:sym typeface="Wingdings" panose="05000000000000000000" pitchFamily="2" charset="2"/>
              </a:rPr>
              <a:t></a:t>
            </a:r>
            <a:r>
              <a:rPr lang="en-GB" altLang="en-US" dirty="0" smtClean="0"/>
              <a:t>“TSE </a:t>
            </a:r>
            <a:r>
              <a:rPr lang="en-GB" altLang="en-US" dirty="0"/>
              <a:t>CEP”</a:t>
            </a:r>
          </a:p>
          <a:p>
            <a:endParaRPr lang="fr-FR" dirty="0"/>
          </a:p>
        </p:txBody>
      </p:sp>
      <p:pic>
        <p:nvPicPr>
          <p:cNvPr id="5" name="Picture 7" descr="http://3.bp.blogspot.com/-SokOkKouSAs/UIe5DIFttbI/AAAAAAAAm7I/ZdlgzBJ_XL4/s1600/blog+-cible_manqu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5012" y="4391039"/>
            <a:ext cx="1974850"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9405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Who is involved</a:t>
            </a:r>
            <a:endParaRPr lang="en-GB" dirty="0"/>
          </a:p>
        </p:txBody>
      </p:sp>
      <p:sp>
        <p:nvSpPr>
          <p:cNvPr id="3" name="Espace réservé du contenu 2"/>
          <p:cNvSpPr>
            <a:spLocks noGrp="1"/>
          </p:cNvSpPr>
          <p:nvPr>
            <p:ph idx="1"/>
          </p:nvPr>
        </p:nvSpPr>
        <p:spPr/>
        <p:txBody>
          <a:bodyPr/>
          <a:lstStyle/>
          <a:p>
            <a:r>
              <a:rPr lang="en-GB" altLang="fr-FR" dirty="0" smtClean="0"/>
              <a:t>Steering Committee</a:t>
            </a:r>
          </a:p>
          <a:p>
            <a:pPr lvl="1"/>
            <a:r>
              <a:rPr lang="en-GB" altLang="fr-FR" dirty="0" smtClean="0"/>
              <a:t>16 members, representing the main authorities &amp; working groups in Europe and Ph. Eur. member states</a:t>
            </a:r>
          </a:p>
          <a:p>
            <a:pPr lvl="1"/>
            <a:r>
              <a:rPr lang="en-GB" altLang="fr-FR" dirty="0" smtClean="0"/>
              <a:t>Takes decisions on scope, makes links with regulatory groups and adopts EDQM guidelines</a:t>
            </a:r>
          </a:p>
          <a:p>
            <a:r>
              <a:rPr lang="en-GB" altLang="fr-FR" dirty="0" smtClean="0"/>
              <a:t>Technical Advisory Boards (TAB)</a:t>
            </a:r>
          </a:p>
          <a:p>
            <a:pPr lvl="1"/>
            <a:r>
              <a:rPr lang="en-GB" altLang="fr-FR" dirty="0" smtClean="0"/>
              <a:t>Chemical, TSE, Herbals</a:t>
            </a:r>
          </a:p>
          <a:p>
            <a:pPr lvl="1"/>
            <a:r>
              <a:rPr lang="en-GB" altLang="fr-FR" dirty="0" smtClean="0"/>
              <a:t>Experienced assessors taking part in the procedure</a:t>
            </a:r>
          </a:p>
          <a:p>
            <a:pPr lvl="1"/>
            <a:r>
              <a:rPr lang="en-GB" altLang="fr-FR" dirty="0" smtClean="0"/>
              <a:t>Prepare policies, guidelines, take decisions on technical issues…</a:t>
            </a:r>
          </a:p>
          <a:p>
            <a:pPr marL="0" indent="0">
              <a:buNone/>
            </a:pPr>
            <a:endParaRPr lang="fr-FR"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88015">
            <a:off x="9272247" y="2689678"/>
            <a:ext cx="1532442" cy="998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393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path" presetSubtype="0" accel="50000" decel="50000" fill="hold" nodeType="withEffect">
                                  <p:stCondLst>
                                    <p:cond delay="0"/>
                                  </p:stCondLst>
                                  <p:childTnLst>
                                    <p:animMotion origin="layout" path="M 4.16667E-6 -4.81481E-6 L 0.03502 -4.81481E-6 C 0.05039 -4.81481E-6 0.06992 0.09769 0.06992 0.17801 L 0.06992 0.35695 " pathEditMode="relative" rAng="0" ptsTypes="FfFF">
                                      <p:cBhvr>
                                        <p:cTn id="6" dur="5000" fill="hold"/>
                                        <p:tgtEl>
                                          <p:spTgt spid="4"/>
                                        </p:tgtEl>
                                        <p:attrNameLst>
                                          <p:attrName>ppt_x</p:attrName>
                                          <p:attrName>ppt_y</p:attrName>
                                        </p:attrNameLst>
                                      </p:cBhvr>
                                      <p:rCtr x="3490" y="178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Who</a:t>
            </a:r>
            <a:r>
              <a:rPr lang="fr-FR" dirty="0" smtClean="0"/>
              <a:t> </a:t>
            </a:r>
            <a:r>
              <a:rPr lang="fr-FR" dirty="0" err="1" smtClean="0"/>
              <a:t>is</a:t>
            </a:r>
            <a:r>
              <a:rPr lang="fr-FR" dirty="0" smtClean="0"/>
              <a:t> </a:t>
            </a:r>
            <a:r>
              <a:rPr lang="fr-FR" dirty="0" err="1" smtClean="0"/>
              <a:t>involved</a:t>
            </a:r>
            <a:r>
              <a:rPr lang="fr-FR" dirty="0" smtClean="0"/>
              <a:t> </a:t>
            </a:r>
            <a:r>
              <a:rPr lang="fr-FR" sz="1400" dirty="0" smtClean="0"/>
              <a:t>(2)</a:t>
            </a:r>
            <a:endParaRPr lang="fr-FR" sz="1400" dirty="0"/>
          </a:p>
        </p:txBody>
      </p:sp>
      <p:sp>
        <p:nvSpPr>
          <p:cNvPr id="3" name="Espace réservé du contenu 2"/>
          <p:cNvSpPr>
            <a:spLocks noGrp="1"/>
          </p:cNvSpPr>
          <p:nvPr>
            <p:ph idx="1"/>
          </p:nvPr>
        </p:nvSpPr>
        <p:spPr/>
        <p:txBody>
          <a:bodyPr/>
          <a:lstStyle/>
          <a:p>
            <a:pPr marL="46772" algn="just">
              <a:lnSpc>
                <a:spcPct val="100000"/>
              </a:lnSpc>
              <a:defRPr/>
            </a:pPr>
            <a:r>
              <a:rPr lang="en-GB" dirty="0" smtClean="0"/>
              <a:t>Assessors:</a:t>
            </a:r>
          </a:p>
          <a:p>
            <a:pPr marL="271463" indent="0" algn="just">
              <a:lnSpc>
                <a:spcPct val="100000"/>
              </a:lnSpc>
              <a:buNone/>
              <a:defRPr/>
            </a:pPr>
            <a:r>
              <a:rPr lang="en-GB" dirty="0" smtClean="0"/>
              <a:t> </a:t>
            </a:r>
            <a:r>
              <a:rPr lang="en-GB" dirty="0"/>
              <a:t>from National competent authorities from Ph. </a:t>
            </a:r>
            <a:r>
              <a:rPr lang="en-GB" dirty="0" smtClean="0"/>
              <a:t>Eur. </a:t>
            </a:r>
            <a:r>
              <a:rPr lang="en-GB" dirty="0"/>
              <a:t>member states, and </a:t>
            </a:r>
            <a:r>
              <a:rPr lang="en-GB" dirty="0" smtClean="0"/>
              <a:t>international partners</a:t>
            </a:r>
            <a:endParaRPr lang="en-GB" dirty="0"/>
          </a:p>
          <a:p>
            <a:pPr marL="542925" lvl="1" indent="-271463" algn="just">
              <a:lnSpc>
                <a:spcPct val="100000"/>
              </a:lnSpc>
              <a:defRPr/>
            </a:pPr>
            <a:r>
              <a:rPr lang="en-GB" dirty="0"/>
              <a:t>Skilled in the relevant domain (chemical evaluation, TSE risk, herbal products, toxicologists</a:t>
            </a:r>
            <a:r>
              <a:rPr lang="en-GB" dirty="0" smtClean="0"/>
              <a:t>…)</a:t>
            </a:r>
          </a:p>
          <a:p>
            <a:pPr marL="542925" lvl="1" indent="-271463" algn="just">
              <a:lnSpc>
                <a:spcPct val="100000"/>
              </a:lnSpc>
              <a:defRPr/>
            </a:pPr>
            <a:r>
              <a:rPr lang="en-GB" sz="2400" dirty="0" smtClean="0"/>
              <a:t>About </a:t>
            </a:r>
            <a:r>
              <a:rPr lang="en-GB" sz="2400" dirty="0"/>
              <a:t>100 assessors from 25 countries, including Australia and Canada, and also from </a:t>
            </a:r>
            <a:r>
              <a:rPr lang="en-GB" sz="2400" dirty="0" smtClean="0"/>
              <a:t>EDQM</a:t>
            </a:r>
          </a:p>
          <a:p>
            <a:pPr marL="542925" lvl="1" indent="-271463" algn="just">
              <a:lnSpc>
                <a:spcPct val="100000"/>
              </a:lnSpc>
              <a:defRPr/>
            </a:pPr>
            <a:r>
              <a:rPr lang="en-GB" sz="2400" dirty="0" smtClean="0"/>
              <a:t>Come </a:t>
            </a:r>
            <a:r>
              <a:rPr lang="en-GB" sz="2400" dirty="0"/>
              <a:t>regularly to EDQM premises for the evaluation of dossiers together with EDQM </a:t>
            </a:r>
            <a:r>
              <a:rPr lang="en-GB" sz="2400" dirty="0" smtClean="0"/>
              <a:t>colleagues</a:t>
            </a:r>
            <a:endParaRPr lang="en-GB"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6078" y="4702317"/>
            <a:ext cx="1749425"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78475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Custom 3">
      <a:dk1>
        <a:srgbClr val="004C98"/>
      </a:dk1>
      <a:lt1>
        <a:sysClr val="window" lastClr="FFFFFF"/>
      </a:lt1>
      <a:dk2>
        <a:srgbClr val="004C98"/>
      </a:dk2>
      <a:lt2>
        <a:srgbClr val="EEECE1"/>
      </a:lt2>
      <a:accent1>
        <a:srgbClr val="004C98"/>
      </a:accent1>
      <a:accent2>
        <a:srgbClr val="004C98"/>
      </a:accent2>
      <a:accent3>
        <a:srgbClr val="004C98"/>
      </a:accent3>
      <a:accent4>
        <a:srgbClr val="004C98"/>
      </a:accent4>
      <a:accent5>
        <a:srgbClr val="004C98"/>
      </a:accent5>
      <a:accent6>
        <a:srgbClr val="004C98"/>
      </a:accent6>
      <a:hlink>
        <a:srgbClr val="0000FF"/>
      </a:hlink>
      <a:folHlink>
        <a:srgbClr val="800080"/>
      </a:folHlink>
    </a:clrScheme>
    <a:fontScheme name="Custom 1">
      <a:majorFont>
        <a:latin typeface="Tahoma"/>
        <a:ea typeface=""/>
        <a:cs typeface=""/>
      </a:majorFont>
      <a:minorFont>
        <a:latin typeface="Tahoma"/>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ésentation-IV.pptx" id="{B35020A3-79F6-4D5C-8413-F7AACA6B7275}" vid="{04D30DA6-EEF3-44CF-95A0-388422712AA4}"/>
    </a:ext>
  </a:extLst>
</a:theme>
</file>

<file path=ppt/theme/theme2.xml><?xml version="1.0" encoding="utf-8"?>
<a:theme xmlns:a="http://schemas.openxmlformats.org/drawingml/2006/main" name="1_Custom Design">
  <a:themeElements>
    <a:clrScheme name="Custom 1">
      <a:dk1>
        <a:srgbClr val="1F497D"/>
      </a:dk1>
      <a:lt1>
        <a:sysClr val="window" lastClr="FFFFFF"/>
      </a:lt1>
      <a:dk2>
        <a:srgbClr val="000000"/>
      </a:dk2>
      <a:lt2>
        <a:srgbClr val="EEECE1"/>
      </a:lt2>
      <a:accent1>
        <a:srgbClr val="1F497D"/>
      </a:accent1>
      <a:accent2>
        <a:srgbClr val="1F497D"/>
      </a:accent2>
      <a:accent3>
        <a:srgbClr val="1F497D"/>
      </a:accent3>
      <a:accent4>
        <a:srgbClr val="1F497D"/>
      </a:accent4>
      <a:accent5>
        <a:srgbClr val="1F497D"/>
      </a:accent5>
      <a:accent6>
        <a:srgbClr val="1F497D"/>
      </a:accent6>
      <a:hlink>
        <a:srgbClr val="0000FF"/>
      </a:hlink>
      <a:folHlink>
        <a:srgbClr val="800080"/>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IV.pptx" id="{B35020A3-79F6-4D5C-8413-F7AACA6B7275}" vid="{B6A6C138-A5A2-4251-9FB9-AC82E9374856}"/>
    </a:ext>
  </a:extLst>
</a:theme>
</file>

<file path=ppt/theme/theme3.xml><?xml version="1.0" encoding="utf-8"?>
<a:theme xmlns:a="http://schemas.openxmlformats.org/drawingml/2006/main" name="Custom Design">
  <a:themeElements>
    <a:clrScheme name="Custom 1">
      <a:dk1>
        <a:srgbClr val="1F497D"/>
      </a:dk1>
      <a:lt1>
        <a:sysClr val="window" lastClr="FFFFFF"/>
      </a:lt1>
      <a:dk2>
        <a:srgbClr val="000000"/>
      </a:dk2>
      <a:lt2>
        <a:srgbClr val="EEECE1"/>
      </a:lt2>
      <a:accent1>
        <a:srgbClr val="1F497D"/>
      </a:accent1>
      <a:accent2>
        <a:srgbClr val="1F497D"/>
      </a:accent2>
      <a:accent3>
        <a:srgbClr val="1F497D"/>
      </a:accent3>
      <a:accent4>
        <a:srgbClr val="1F497D"/>
      </a:accent4>
      <a:accent5>
        <a:srgbClr val="1F497D"/>
      </a:accent5>
      <a:accent6>
        <a:srgbClr val="1F497D"/>
      </a:accent6>
      <a:hlink>
        <a:srgbClr val="0000FF"/>
      </a:hlink>
      <a:folHlink>
        <a:srgbClr val="800080"/>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IV.pptx" id="{B35020A3-79F6-4D5C-8413-F7AACA6B7275}" vid="{783865D0-E92E-4B5B-8B00-7E1A943B3FB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80</TotalTime>
  <Words>1696</Words>
  <Application>Microsoft Office PowerPoint</Application>
  <PresentationFormat>Widescreen</PresentationFormat>
  <Paragraphs>189</Paragraphs>
  <Slides>30</Slides>
  <Notes>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30</vt:i4>
      </vt:variant>
    </vt:vector>
  </HeadingPairs>
  <TitlesOfParts>
    <vt:vector size="43" baseType="lpstr">
      <vt:lpstr>SimSun</vt:lpstr>
      <vt:lpstr>Arial</vt:lpstr>
      <vt:lpstr>Arial Unicode MS</vt:lpstr>
      <vt:lpstr>Calibri</vt:lpstr>
      <vt:lpstr>Symbol</vt:lpstr>
      <vt:lpstr>Tahoma</vt:lpstr>
      <vt:lpstr>Times</vt:lpstr>
      <vt:lpstr>Times New Roman</vt:lpstr>
      <vt:lpstr>Wingdings</vt:lpstr>
      <vt:lpstr>Wingdings 3</vt:lpstr>
      <vt:lpstr>Theme1</vt:lpstr>
      <vt:lpstr>1_Custom Design</vt:lpstr>
      <vt:lpstr>Custom Design</vt:lpstr>
      <vt:lpstr>PowerPoint Presentation</vt:lpstr>
      <vt:lpstr>The EDQM Certificate of Suitability (CEP) Procedure</vt:lpstr>
      <vt:lpstr>EU legislation and certificates of suitability</vt:lpstr>
      <vt:lpstr>The CEP procedure</vt:lpstr>
      <vt:lpstr>The CEP procedure (2)</vt:lpstr>
      <vt:lpstr>The CEP procedure provides</vt:lpstr>
      <vt:lpstr>Scope</vt:lpstr>
      <vt:lpstr>Who is involved</vt:lpstr>
      <vt:lpstr>Who is involved (2)</vt:lpstr>
      <vt:lpstr>Who is involved (3)</vt:lpstr>
      <vt:lpstr>Evaluation of applications and granting CEPs  </vt:lpstr>
      <vt:lpstr>How to apply for a CEP</vt:lpstr>
      <vt:lpstr>PowerPoint Presentation</vt:lpstr>
      <vt:lpstr>Principles for assessment</vt:lpstr>
      <vt:lpstr>How long does it take ?</vt:lpstr>
      <vt:lpstr>Revisions of CEPs</vt:lpstr>
      <vt:lpstr>Basic principles for revisions of CEPs</vt:lpstr>
      <vt:lpstr>Basic principles for revisions of CEPs (2)</vt:lpstr>
      <vt:lpstr>What to do after approval of a CEP revision?</vt:lpstr>
      <vt:lpstr>Use of a CEP  </vt:lpstr>
      <vt:lpstr>CEP in a marketing authorisation application in EU</vt:lpstr>
      <vt:lpstr>Key figures  </vt:lpstr>
      <vt:lpstr>Key figures</vt:lpstr>
      <vt:lpstr>Keep up-to-date with CEP activities</vt:lpstr>
      <vt:lpstr>Is a CEP valid…</vt:lpstr>
      <vt:lpstr>Is a CEP valid…</vt:lpstr>
      <vt:lpstr>CEPs &amp; international collaboration worldwide  </vt:lpstr>
      <vt:lpstr>Use of CEPs worldwide</vt:lpstr>
      <vt:lpstr>Conclusion</vt:lpstr>
      <vt:lpstr>PowerPoint Presentation</vt:lpstr>
    </vt:vector>
  </TitlesOfParts>
  <Company>EDQM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VERNAY Isabelle</dc:creator>
  <cp:lastModifiedBy>SAMPAOLESI Cristian</cp:lastModifiedBy>
  <cp:revision>12</cp:revision>
  <dcterms:created xsi:type="dcterms:W3CDTF">2019-03-13T09:04:31Z</dcterms:created>
  <dcterms:modified xsi:type="dcterms:W3CDTF">2019-11-20T06:37:34Z</dcterms:modified>
</cp:coreProperties>
</file>